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8"/>
  </p:normalViewPr>
  <p:slideViewPr>
    <p:cSldViewPr snapToGrid="0">
      <p:cViewPr varScale="1">
        <p:scale>
          <a:sx n="44" d="100"/>
          <a:sy n="44" d="100"/>
        </p:scale>
        <p:origin x="30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lose-up of wild plants growing between rocks"/>
          <p:cNvSpPr>
            <a:spLocks noGrp="1"/>
          </p:cNvSpPr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Large rock formation under dark clouds with a dirt road in the foreground"/>
          <p:cNvSpPr>
            <a:spLocks noGrp="1"/>
          </p:cNvSpPr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Close-up of a wild plant growing between lava rocks"/>
          <p:cNvSpPr>
            <a:spLocks noGrp="1"/>
          </p:cNvSpPr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waterfall surrounded by a green rocky landscape"/>
          <p:cNvSpPr>
            <a:spLocks noGrp="1"/>
          </p:cNvSpPr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reen, hilly landscape"/>
          <p:cNvSpPr>
            <a:spLocks noGrp="1"/>
          </p:cNvSpPr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Moss-covered rocks"/>
          <p:cNvSpPr>
            <a:spLocks noGrp="1"/>
          </p:cNvSpPr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Large rock formation under dark clouds with a dirt road in the foreground"/>
          <p:cNvSpPr>
            <a:spLocks noGrp="1"/>
          </p:cNvSpPr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4" Type="http://schemas.openxmlformats.org/officeDocument/2006/relationships/image" Target="../media/image11.pn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8.png"/><Relationship Id="rId7" Type="http://schemas.openxmlformats.org/officeDocument/2006/relationships/image" Target="../media/image2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3.png"/><Relationship Id="rId7" Type="http://schemas.openxmlformats.org/officeDocument/2006/relationships/image" Target="../media/image3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3742"/>
            </a:gs>
            <a:gs pos="100000">
              <a:srgbClr val="47232B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QUALITY ASSURANCE"/>
          <p:cNvSpPr txBox="1"/>
          <p:nvPr/>
        </p:nvSpPr>
        <p:spPr>
          <a:xfrm>
            <a:off x="374812" y="5176138"/>
            <a:ext cx="944311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QUALITY ASSURANCE</a:t>
            </a:r>
          </a:p>
        </p:txBody>
      </p:sp>
      <p:sp>
        <p:nvSpPr>
          <p:cNvPr id="152" name="An initiative implemented by the SPHERE Team:"/>
          <p:cNvSpPr txBox="1"/>
          <p:nvPr/>
        </p:nvSpPr>
        <p:spPr>
          <a:xfrm>
            <a:off x="364123" y="12175574"/>
            <a:ext cx="3552179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1300" i="1"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An initiative implemented by the SPHERE Team: </a:t>
            </a:r>
          </a:p>
        </p:txBody>
      </p:sp>
      <p:pic>
        <p:nvPicPr>
          <p:cNvPr id="153" name="logo-removebg-preview.png" descr="logo-removebg-preview.png"/>
          <p:cNvPicPr>
            <a:picLocks noChangeAspect="1"/>
          </p:cNvPicPr>
          <p:nvPr/>
        </p:nvPicPr>
        <p:blipFill>
          <a:blip r:embed="rId2"/>
          <a:srcRect t="28214" b="28214"/>
          <a:stretch>
            <a:fillRect/>
          </a:stretch>
        </p:blipFill>
        <p:spPr>
          <a:xfrm>
            <a:off x="311055" y="12618090"/>
            <a:ext cx="2452037" cy="5372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030" y="12759774"/>
            <a:ext cx="1353778" cy="275516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Line"/>
          <p:cNvSpPr/>
          <p:nvPr/>
        </p:nvSpPr>
        <p:spPr>
          <a:xfrm flipV="1">
            <a:off x="2879489" y="12618090"/>
            <a:ext cx="1" cy="537370"/>
          </a:xfrm>
          <a:prstGeom prst="line">
            <a:avLst/>
          </a:prstGeom>
          <a:ln w="3175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56" name="Development Quality Culture at HEI of Azerbaijan: Case of ADA University"/>
          <p:cNvSpPr txBox="1"/>
          <p:nvPr/>
        </p:nvSpPr>
        <p:spPr>
          <a:xfrm>
            <a:off x="374812" y="5999861"/>
            <a:ext cx="18742413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8000" spc="-159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Development Quality Culture at HEI of Azerbaijan: </a:t>
            </a:r>
            <a:r>
              <a:rPr b="1"/>
              <a:t>Case of ADA University</a:t>
            </a:r>
          </a:p>
        </p:txBody>
      </p:sp>
      <p:sp>
        <p:nvSpPr>
          <p:cNvPr id="157" name="Prof. Dr. Olgun Çiçek | International QA Expert"/>
          <p:cNvSpPr txBox="1"/>
          <p:nvPr/>
        </p:nvSpPr>
        <p:spPr>
          <a:xfrm>
            <a:off x="14532397" y="12687187"/>
            <a:ext cx="9443118" cy="420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r">
              <a:defRPr sz="2500" spc="-5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rPr>
                <a:latin typeface="NB International Pro Bold"/>
                <a:ea typeface="NB International Pro Bold"/>
                <a:cs typeface="NB International Pro Bold"/>
                <a:sym typeface="NB International Pro Bold"/>
              </a:rPr>
              <a:t>Prof. Dr. Olgun Çiçek </a:t>
            </a:r>
            <a:r>
              <a:t>| International QA Expert</a:t>
            </a:r>
          </a:p>
        </p:txBody>
      </p:sp>
      <p:sp>
        <p:nvSpPr>
          <p:cNvPr id="158" name="DAY 1"/>
          <p:cNvSpPr txBox="1"/>
          <p:nvPr/>
        </p:nvSpPr>
        <p:spPr>
          <a:xfrm>
            <a:off x="14532397" y="494556"/>
            <a:ext cx="9443118" cy="420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spc="225">
                <a:latin typeface="NB International Pro Bold"/>
                <a:ea typeface="NB International Pro Bold"/>
                <a:cs typeface="NB International Pro Bold"/>
                <a:sym typeface="NB International Pro Bold"/>
              </a:defRPr>
            </a:lvl1pPr>
          </a:lstStyle>
          <a:p>
            <a:r>
              <a:t>DAY 1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3742"/>
            </a:gs>
            <a:gs pos="100000">
              <a:srgbClr val="47232B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231" name="Implementation of the Internal Quality Assurance Mechanisms"/>
          <p:cNvSpPr txBox="1"/>
          <p:nvPr/>
        </p:nvSpPr>
        <p:spPr>
          <a:xfrm>
            <a:off x="476101" y="5234620"/>
            <a:ext cx="10036659" cy="3246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20000"/>
              </a:lnSpc>
              <a:defRPr sz="7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</a:lstStyle>
          <a:p>
            <a:r>
              <a:t>Implementation of the Internal Quality Assurance Mechanisms</a:t>
            </a:r>
          </a:p>
        </p:txBody>
      </p:sp>
      <p:sp>
        <p:nvSpPr>
          <p:cNvPr id="232" name="DEVELOP QUALITY ASSURANCE POLICIES…"/>
          <p:cNvSpPr/>
          <p:nvPr/>
        </p:nvSpPr>
        <p:spPr>
          <a:xfrm>
            <a:off x="11561822" y="2679418"/>
            <a:ext cx="5633670" cy="19294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>
                <a:solidFill>
                  <a:srgbClr val="000000"/>
                </a:solidFill>
                <a:latin typeface="Proxima Nova"/>
              </a:rPr>
              <a:t>DEVELOP QUALITY</a:t>
            </a:r>
            <a:endParaRPr lang="tr-TR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>
                <a:solidFill>
                  <a:srgbClr val="000000"/>
                </a:solidFill>
                <a:latin typeface="Proxima Nova"/>
              </a:rPr>
              <a:t>ASSURANCE POLICIES </a:t>
            </a: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>
                <a:solidFill>
                  <a:srgbClr val="000000"/>
                </a:solidFill>
                <a:latin typeface="Proxima Nova"/>
              </a:rPr>
              <a:t>&amp; PROCEDURES</a:t>
            </a:r>
          </a:p>
        </p:txBody>
      </p:sp>
      <p:sp>
        <p:nvSpPr>
          <p:cNvPr id="233" name="TRAINING &amp;…"/>
          <p:cNvSpPr/>
          <p:nvPr/>
        </p:nvSpPr>
        <p:spPr>
          <a:xfrm>
            <a:off x="17404008" y="2679418"/>
            <a:ext cx="5633670" cy="19294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TRAINING &amp; </a:t>
            </a:r>
          </a:p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CAPACITY BUILDING</a:t>
            </a:r>
          </a:p>
        </p:txBody>
      </p:sp>
      <p:sp>
        <p:nvSpPr>
          <p:cNvPr id="234" name="DATA COLLECTION…"/>
          <p:cNvSpPr/>
          <p:nvPr/>
        </p:nvSpPr>
        <p:spPr>
          <a:xfrm>
            <a:off x="11568923" y="4821991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DATA COLLECTION </a:t>
            </a: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&amp; ANALYSIS</a:t>
            </a:r>
          </a:p>
        </p:txBody>
      </p:sp>
      <p:sp>
        <p:nvSpPr>
          <p:cNvPr id="235" name="FEEDBACK &amp; REVIEW MECHANISMS"/>
          <p:cNvSpPr/>
          <p:nvPr/>
        </p:nvSpPr>
        <p:spPr>
          <a:xfrm>
            <a:off x="17404008" y="4821991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FEEDBACK &amp; REVIEW</a:t>
            </a:r>
            <a:endParaRPr lang="tr-TR" dirty="0"/>
          </a:p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MECHANISMS </a:t>
            </a:r>
          </a:p>
        </p:txBody>
      </p:sp>
      <p:sp>
        <p:nvSpPr>
          <p:cNvPr id="236" name="DOCUMENTATION…"/>
          <p:cNvSpPr/>
          <p:nvPr/>
        </p:nvSpPr>
        <p:spPr>
          <a:xfrm>
            <a:off x="11576024" y="6964564"/>
            <a:ext cx="5633670" cy="19294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DOCUMENTATION </a:t>
            </a: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&amp; REPORTING</a:t>
            </a:r>
          </a:p>
        </p:txBody>
      </p:sp>
      <p:sp>
        <p:nvSpPr>
          <p:cNvPr id="237" name="CONTINUOUS IMPROVEMENT"/>
          <p:cNvSpPr/>
          <p:nvPr/>
        </p:nvSpPr>
        <p:spPr>
          <a:xfrm>
            <a:off x="17404008" y="6964564"/>
            <a:ext cx="5633670" cy="19294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CONTINUOUS</a:t>
            </a:r>
            <a:endParaRPr lang="tr-TR" dirty="0"/>
          </a:p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IMPROVEMENT</a:t>
            </a:r>
          </a:p>
        </p:txBody>
      </p:sp>
      <p:pic>
        <p:nvPicPr>
          <p:cNvPr id="238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1938" y="5211585"/>
            <a:ext cx="1150257" cy="1150257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pasted-movie.png" descr="pasted-movie.png"/>
          <p:cNvPicPr>
            <a:picLocks noChangeAspect="1"/>
          </p:cNvPicPr>
          <p:nvPr/>
        </p:nvPicPr>
        <p:blipFill>
          <a:blip r:embed="rId4">
            <a:alphaModFix amt="16711"/>
          </a:blip>
          <a:stretch>
            <a:fillRect/>
          </a:stretch>
        </p:blipFill>
        <p:spPr>
          <a:xfrm>
            <a:off x="12076396" y="5356215"/>
            <a:ext cx="860998" cy="860998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EXTERNAL BENCHMARKING &amp; ACCREDITATION"/>
          <p:cNvSpPr/>
          <p:nvPr/>
        </p:nvSpPr>
        <p:spPr>
          <a:xfrm>
            <a:off x="11576024" y="9107137"/>
            <a:ext cx="5633670" cy="19294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EXTERNAL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BENCHMARKING &amp;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ACCREDITATION</a:t>
            </a:r>
          </a:p>
        </p:txBody>
      </p:sp>
      <p:sp>
        <p:nvSpPr>
          <p:cNvPr id="241" name="LEADERSHIP SUPPORT…"/>
          <p:cNvSpPr/>
          <p:nvPr/>
        </p:nvSpPr>
        <p:spPr>
          <a:xfrm>
            <a:off x="17404008" y="9107137"/>
            <a:ext cx="5633670" cy="19294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LEADERSHIP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SUPPORT &amp;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ACCOUNTABILITY</a:t>
            </a:r>
          </a:p>
        </p:txBody>
      </p:sp>
      <p:pic>
        <p:nvPicPr>
          <p:cNvPr id="242" name="pasted-movie.png" descr="pasted-movie.png"/>
          <p:cNvPicPr>
            <a:picLocks noChangeAspect="1"/>
          </p:cNvPicPr>
          <p:nvPr/>
        </p:nvPicPr>
        <p:blipFill>
          <a:blip r:embed="rId5">
            <a:alphaModFix amt="14290"/>
          </a:blip>
          <a:stretch>
            <a:fillRect/>
          </a:stretch>
        </p:blipFill>
        <p:spPr>
          <a:xfrm>
            <a:off x="12076396" y="3213642"/>
            <a:ext cx="860998" cy="860997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pasted-movie.png" descr="pasted-movie.png"/>
          <p:cNvPicPr>
            <a:picLocks noChangeAspect="1"/>
          </p:cNvPicPr>
          <p:nvPr/>
        </p:nvPicPr>
        <p:blipFill>
          <a:blip r:embed="rId6">
            <a:alphaModFix amt="15655"/>
          </a:blip>
          <a:stretch>
            <a:fillRect/>
          </a:stretch>
        </p:blipFill>
        <p:spPr>
          <a:xfrm>
            <a:off x="17851938" y="3069012"/>
            <a:ext cx="1150257" cy="1150257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pasted-movie.png" descr="pasted-movie.png"/>
          <p:cNvPicPr>
            <a:picLocks noChangeAspect="1"/>
          </p:cNvPicPr>
          <p:nvPr/>
        </p:nvPicPr>
        <p:blipFill>
          <a:blip r:embed="rId7">
            <a:alphaModFix amt="18461"/>
          </a:blip>
          <a:stretch>
            <a:fillRect/>
          </a:stretch>
        </p:blipFill>
        <p:spPr>
          <a:xfrm>
            <a:off x="17933351" y="9496732"/>
            <a:ext cx="987429" cy="987429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pasted-movie.png" descr="pasted-movie.png"/>
          <p:cNvPicPr>
            <a:picLocks noChangeAspect="1"/>
          </p:cNvPicPr>
          <p:nvPr/>
        </p:nvPicPr>
        <p:blipFill>
          <a:blip r:embed="rId8">
            <a:alphaModFix amt="10368"/>
          </a:blip>
          <a:stretch>
            <a:fillRect/>
          </a:stretch>
        </p:blipFill>
        <p:spPr>
          <a:xfrm>
            <a:off x="11957480" y="7498788"/>
            <a:ext cx="1098829" cy="109883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pasted-movie.png" descr="pasted-movie.png"/>
          <p:cNvPicPr>
            <a:picLocks noChangeAspect="1"/>
          </p:cNvPicPr>
          <p:nvPr/>
        </p:nvPicPr>
        <p:blipFill>
          <a:blip r:embed="rId9">
            <a:alphaModFix amt="9094"/>
          </a:blip>
          <a:stretch>
            <a:fillRect/>
          </a:stretch>
        </p:blipFill>
        <p:spPr>
          <a:xfrm>
            <a:off x="11861417" y="9426382"/>
            <a:ext cx="1290954" cy="1290954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pasted-movie.png" descr="pasted-movie.png"/>
          <p:cNvPicPr>
            <a:picLocks noChangeAspect="1"/>
          </p:cNvPicPr>
          <p:nvPr/>
        </p:nvPicPr>
        <p:blipFill>
          <a:blip r:embed="rId10">
            <a:alphaModFix amt="9212"/>
          </a:blip>
          <a:stretch>
            <a:fillRect/>
          </a:stretch>
        </p:blipFill>
        <p:spPr>
          <a:xfrm>
            <a:off x="17933351" y="7435572"/>
            <a:ext cx="987429" cy="9874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2E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Rectangle"/>
          <p:cNvSpPr/>
          <p:nvPr/>
        </p:nvSpPr>
        <p:spPr>
          <a:xfrm>
            <a:off x="368553" y="484261"/>
            <a:ext cx="23646894" cy="1274747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250" name="pasted-movie.png" descr="pasted-movie.png"/>
          <p:cNvPicPr>
            <a:picLocks noChangeAspect="1"/>
          </p:cNvPicPr>
          <p:nvPr/>
        </p:nvPicPr>
        <p:blipFill>
          <a:blip r:embed="rId2">
            <a:alphaModFix amt="6040"/>
          </a:blip>
          <a:stretch>
            <a:fillRect/>
          </a:stretch>
        </p:blipFill>
        <p:spPr>
          <a:xfrm>
            <a:off x="10714473" y="3641039"/>
            <a:ext cx="2955053" cy="295505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Coffee Break"/>
          <p:cNvSpPr txBox="1"/>
          <p:nvPr/>
        </p:nvSpPr>
        <p:spPr>
          <a:xfrm>
            <a:off x="4915421" y="6863710"/>
            <a:ext cx="14553157" cy="11176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120000"/>
              </a:lnSpc>
              <a:defRPr sz="8000">
                <a:solidFill>
                  <a:srgbClr val="5E2E38"/>
                </a:solidFill>
                <a:latin typeface="NB International Pro Bold"/>
                <a:ea typeface="NB International Pro Bold"/>
                <a:cs typeface="NB International Pro Bold"/>
                <a:sym typeface="NB International Pro Bold"/>
              </a:defRPr>
            </a:lvl1pPr>
          </a:lstStyle>
          <a:p>
            <a:r>
              <a:t>Coffee Break</a:t>
            </a:r>
          </a:p>
        </p:txBody>
      </p:sp>
      <p:pic>
        <p:nvPicPr>
          <p:cNvPr id="253" name="pasted-movie.png" descr="pasted-movi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761" y="12235695"/>
            <a:ext cx="1150257" cy="8416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3742"/>
            </a:gs>
            <a:gs pos="100000">
              <a:srgbClr val="47232B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256" name="Stakeholder Engagement &amp; Feedback Mechanisms at the Quality Assurance Process"/>
          <p:cNvSpPr txBox="1"/>
          <p:nvPr/>
        </p:nvSpPr>
        <p:spPr>
          <a:xfrm>
            <a:off x="448441" y="4983478"/>
            <a:ext cx="9428938" cy="3749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20000"/>
              </a:lnSpc>
              <a:defRPr sz="6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</a:lstStyle>
          <a:p>
            <a:r>
              <a:t>Stakeholder Engagement &amp; Feedback Mechanisms at the Quality Assurance Process</a:t>
            </a:r>
          </a:p>
        </p:txBody>
      </p:sp>
      <p:sp>
        <p:nvSpPr>
          <p:cNvPr id="257" name="IDENTIFY KEY STAKEHOLDERS"/>
          <p:cNvSpPr/>
          <p:nvPr/>
        </p:nvSpPr>
        <p:spPr>
          <a:xfrm>
            <a:off x="11561822" y="3750704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IDENTIFY 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KEY STAKEHOLDERS</a:t>
            </a:r>
          </a:p>
        </p:txBody>
      </p:sp>
      <p:sp>
        <p:nvSpPr>
          <p:cNvPr id="258" name="ESTABLOSH COMMUNICATION CHANNELS"/>
          <p:cNvSpPr/>
          <p:nvPr/>
        </p:nvSpPr>
        <p:spPr>
          <a:xfrm>
            <a:off x="17404008" y="3750704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ESTABL</a:t>
            </a:r>
            <a:r>
              <a:rPr lang="tr-TR" sz="2500" dirty="0">
                <a:solidFill>
                  <a:srgbClr val="000000"/>
                </a:solidFill>
                <a:latin typeface="Proxima Nova"/>
              </a:rPr>
              <a:t>I</a:t>
            </a:r>
            <a:r>
              <a:rPr sz="2500" dirty="0">
                <a:solidFill>
                  <a:srgbClr val="000000"/>
                </a:solidFill>
                <a:latin typeface="Proxima Nova"/>
              </a:rPr>
              <a:t>SH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COMMUNICATION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CHANNELS</a:t>
            </a:r>
          </a:p>
        </p:txBody>
      </p:sp>
      <p:sp>
        <p:nvSpPr>
          <p:cNvPr id="259" name="DEFINE FEEDBACK MECHANISMS"/>
          <p:cNvSpPr/>
          <p:nvPr/>
        </p:nvSpPr>
        <p:spPr>
          <a:xfrm>
            <a:off x="11568923" y="5893278"/>
            <a:ext cx="5633670" cy="19294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DEFINE FEEDBACK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MECHANISMS</a:t>
            </a:r>
          </a:p>
        </p:txBody>
      </p:sp>
      <p:sp>
        <p:nvSpPr>
          <p:cNvPr id="260" name="ADVISORY…"/>
          <p:cNvSpPr/>
          <p:nvPr/>
        </p:nvSpPr>
        <p:spPr>
          <a:xfrm>
            <a:off x="17404008" y="5893278"/>
            <a:ext cx="5633670" cy="19294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ADVISORY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COMMITTEES &amp; 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PANELS</a:t>
            </a:r>
          </a:p>
        </p:txBody>
      </p:sp>
      <p:sp>
        <p:nvSpPr>
          <p:cNvPr id="261" name="CONTINUOUS IMPROVEMENT LOOP"/>
          <p:cNvSpPr/>
          <p:nvPr/>
        </p:nvSpPr>
        <p:spPr>
          <a:xfrm>
            <a:off x="11576024" y="8035850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CONTINUOUS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IMPROVEMENT LOOP</a:t>
            </a:r>
          </a:p>
        </p:txBody>
      </p:sp>
      <p:sp>
        <p:nvSpPr>
          <p:cNvPr id="262" name="RECOGNITION &amp; APPRECIATION"/>
          <p:cNvSpPr/>
          <p:nvPr/>
        </p:nvSpPr>
        <p:spPr>
          <a:xfrm>
            <a:off x="17404008" y="8035850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RECOGNITION &amp;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APPRECIATION</a:t>
            </a:r>
          </a:p>
        </p:txBody>
      </p:sp>
      <p:pic>
        <p:nvPicPr>
          <p:cNvPr id="263" name="pasted-movie.png" descr="pasted-movie.png"/>
          <p:cNvPicPr>
            <a:picLocks noChangeAspect="1"/>
          </p:cNvPicPr>
          <p:nvPr/>
        </p:nvPicPr>
        <p:blipFill>
          <a:blip r:embed="rId3">
            <a:alphaModFix amt="79054"/>
          </a:blip>
          <a:stretch>
            <a:fillRect/>
          </a:stretch>
        </p:blipFill>
        <p:spPr>
          <a:xfrm>
            <a:off x="17851938" y="6282872"/>
            <a:ext cx="1150257" cy="1150257"/>
          </a:xfrm>
          <a:prstGeom prst="rect">
            <a:avLst/>
          </a:prstGeom>
          <a:ln w="12700">
            <a:miter lim="400000"/>
          </a:ln>
        </p:spPr>
      </p:pic>
      <p:pic>
        <p:nvPicPr>
          <p:cNvPr id="264" name="pasted-movie.png" descr="pasted-movi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33351" y="8506859"/>
            <a:ext cx="987429" cy="987428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pasted-movie.png" descr="pasted-movie.png"/>
          <p:cNvPicPr>
            <a:picLocks noChangeAspect="1"/>
          </p:cNvPicPr>
          <p:nvPr/>
        </p:nvPicPr>
        <p:blipFill>
          <a:blip r:embed="rId5">
            <a:alphaModFix amt="20000"/>
          </a:blip>
          <a:stretch>
            <a:fillRect/>
          </a:stretch>
        </p:blipFill>
        <p:spPr>
          <a:xfrm>
            <a:off x="11879392" y="4140299"/>
            <a:ext cx="1150257" cy="1150256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pasted-movie.png" descr="pasted-movie.png"/>
          <p:cNvPicPr>
            <a:picLocks noChangeAspect="1"/>
          </p:cNvPicPr>
          <p:nvPr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17851938" y="4140299"/>
            <a:ext cx="1150257" cy="1150256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pasted-movie.png" descr="pasted-movie.png"/>
          <p:cNvPicPr>
            <a:picLocks noChangeAspect="1"/>
          </p:cNvPicPr>
          <p:nvPr/>
        </p:nvPicPr>
        <p:blipFill>
          <a:blip r:embed="rId7">
            <a:alphaModFix amt="20000"/>
          </a:blip>
          <a:stretch>
            <a:fillRect/>
          </a:stretch>
        </p:blipFill>
        <p:spPr>
          <a:xfrm>
            <a:off x="11879392" y="6282871"/>
            <a:ext cx="1150257" cy="1150257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pasted-movie.png" descr="pasted-movie.png"/>
          <p:cNvPicPr>
            <a:picLocks noChangeAspect="1"/>
          </p:cNvPicPr>
          <p:nvPr/>
        </p:nvPicPr>
        <p:blipFill>
          <a:blip r:embed="rId8">
            <a:alphaModFix amt="20000"/>
          </a:blip>
          <a:stretch>
            <a:fillRect/>
          </a:stretch>
        </p:blipFill>
        <p:spPr>
          <a:xfrm>
            <a:off x="11879392" y="8425445"/>
            <a:ext cx="1150257" cy="115025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3742"/>
            </a:gs>
            <a:gs pos="100000">
              <a:srgbClr val="47232B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7872" y="9037526"/>
            <a:ext cx="2268256" cy="2166844"/>
          </a:xfrm>
          <a:prstGeom prst="rect">
            <a:avLst/>
          </a:prstGeom>
          <a:ln w="12700">
            <a:miter lim="400000"/>
          </a:ln>
        </p:spPr>
      </p:pic>
      <p:sp>
        <p:nvSpPr>
          <p:cNvPr id="271" name="Thank You."/>
          <p:cNvSpPr txBox="1"/>
          <p:nvPr/>
        </p:nvSpPr>
        <p:spPr>
          <a:xfrm>
            <a:off x="10072338" y="6393655"/>
            <a:ext cx="4239324" cy="9286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5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</a:lstStyle>
          <a:p>
            <a:r>
              <a:t>Thank You.</a:t>
            </a:r>
          </a:p>
        </p:txBody>
      </p:sp>
      <p:sp>
        <p:nvSpPr>
          <p:cNvPr id="272" name="Prof. Dr. Olgun Cicek,…"/>
          <p:cNvSpPr txBox="1"/>
          <p:nvPr/>
        </p:nvSpPr>
        <p:spPr>
          <a:xfrm>
            <a:off x="8705998" y="11496809"/>
            <a:ext cx="6972003" cy="1130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50000"/>
              </a:lnSpc>
              <a:defRPr sz="2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Prof. Dr. Olgun Cicek,</a:t>
            </a:r>
          </a:p>
          <a:p>
            <a:pPr>
              <a:lnSpc>
                <a:spcPct val="150000"/>
              </a:lnSpc>
              <a:defRPr sz="2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International Expert on Quality Enhancement and Accreditation, Global HE</a:t>
            </a:r>
          </a:p>
        </p:txBody>
      </p:sp>
      <p:sp>
        <p:nvSpPr>
          <p:cNvPr id="273" name="olguncicek@yahoo.com"/>
          <p:cNvSpPr txBox="1"/>
          <p:nvPr/>
        </p:nvSpPr>
        <p:spPr>
          <a:xfrm>
            <a:off x="8705998" y="12919550"/>
            <a:ext cx="6972003" cy="3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</a:lstStyle>
          <a:p>
            <a:r>
              <a:t>olguncicek@yahoo.com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C496D"/>
            </a:gs>
            <a:gs pos="100000">
              <a:srgbClr val="0E2538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QUALITY ASSURANCE"/>
          <p:cNvSpPr txBox="1"/>
          <p:nvPr/>
        </p:nvSpPr>
        <p:spPr>
          <a:xfrm>
            <a:off x="374812" y="5176138"/>
            <a:ext cx="944311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QUALITY ASSURANCE</a:t>
            </a:r>
          </a:p>
        </p:txBody>
      </p:sp>
      <p:sp>
        <p:nvSpPr>
          <p:cNvPr id="276" name="An initiative implemented by the SPHERE Team:"/>
          <p:cNvSpPr txBox="1"/>
          <p:nvPr/>
        </p:nvSpPr>
        <p:spPr>
          <a:xfrm>
            <a:off x="364123" y="12175574"/>
            <a:ext cx="3552179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1300" i="1"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An initiative implemented by the SPHERE Team: </a:t>
            </a:r>
          </a:p>
        </p:txBody>
      </p:sp>
      <p:pic>
        <p:nvPicPr>
          <p:cNvPr id="277" name="logo-removebg-preview.png" descr="logo-removebg-preview.png"/>
          <p:cNvPicPr>
            <a:picLocks noChangeAspect="1"/>
          </p:cNvPicPr>
          <p:nvPr/>
        </p:nvPicPr>
        <p:blipFill>
          <a:blip r:embed="rId2"/>
          <a:srcRect t="28214" b="28214"/>
          <a:stretch>
            <a:fillRect/>
          </a:stretch>
        </p:blipFill>
        <p:spPr>
          <a:xfrm>
            <a:off x="311055" y="12618090"/>
            <a:ext cx="2452037" cy="53723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8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030" y="12759774"/>
            <a:ext cx="1353778" cy="275516"/>
          </a:xfrm>
          <a:prstGeom prst="rect">
            <a:avLst/>
          </a:prstGeom>
          <a:ln w="12700">
            <a:miter lim="400000"/>
          </a:ln>
        </p:spPr>
      </p:pic>
      <p:sp>
        <p:nvSpPr>
          <p:cNvPr id="279" name="Line"/>
          <p:cNvSpPr/>
          <p:nvPr/>
        </p:nvSpPr>
        <p:spPr>
          <a:xfrm flipV="1">
            <a:off x="2879489" y="12618090"/>
            <a:ext cx="1" cy="537370"/>
          </a:xfrm>
          <a:prstGeom prst="line">
            <a:avLst/>
          </a:prstGeom>
          <a:ln w="3175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80" name="Development Quality Culture at HEI of Azerbaijan: Case of ADA University"/>
          <p:cNvSpPr txBox="1"/>
          <p:nvPr/>
        </p:nvSpPr>
        <p:spPr>
          <a:xfrm>
            <a:off x="374812" y="5999861"/>
            <a:ext cx="18742413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8000" spc="-159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Development Quality Culture at HEI of Azerbaijan: </a:t>
            </a:r>
            <a:r>
              <a:rPr b="1"/>
              <a:t>Case of ADA University</a:t>
            </a:r>
          </a:p>
        </p:txBody>
      </p:sp>
      <p:sp>
        <p:nvSpPr>
          <p:cNvPr id="281" name="Prof. Dr. Olgun Çiçek | International QA Expert"/>
          <p:cNvSpPr txBox="1"/>
          <p:nvPr/>
        </p:nvSpPr>
        <p:spPr>
          <a:xfrm>
            <a:off x="14532396" y="12687187"/>
            <a:ext cx="9443119" cy="420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r">
              <a:defRPr sz="2500" spc="-5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rPr>
                <a:latin typeface="NB International Pro Bold"/>
                <a:ea typeface="NB International Pro Bold"/>
                <a:cs typeface="NB International Pro Bold"/>
                <a:sym typeface="NB International Pro Bold"/>
              </a:rPr>
              <a:t>Prof. Dr. Olgun Çiçek </a:t>
            </a:r>
            <a:r>
              <a:t>| International QA Expert</a:t>
            </a:r>
          </a:p>
        </p:txBody>
      </p:sp>
      <p:sp>
        <p:nvSpPr>
          <p:cNvPr id="282" name="DAY 2"/>
          <p:cNvSpPr txBox="1"/>
          <p:nvPr/>
        </p:nvSpPr>
        <p:spPr>
          <a:xfrm>
            <a:off x="14532396" y="494556"/>
            <a:ext cx="9443119" cy="4206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500" spc="225">
                <a:latin typeface="NB International Pro Bold"/>
                <a:ea typeface="NB International Pro Bold"/>
                <a:cs typeface="NB International Pro Bold"/>
                <a:sym typeface="NB International Pro Bold"/>
              </a:defRPr>
            </a:lvl1pPr>
          </a:lstStyle>
          <a:p>
            <a:r>
              <a:t>DAY 2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C496D"/>
            </a:gs>
            <a:gs pos="100000">
              <a:srgbClr val="0E2538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Rectangle"/>
          <p:cNvSpPr/>
          <p:nvPr/>
        </p:nvSpPr>
        <p:spPr>
          <a:xfrm>
            <a:off x="10167342" y="-161140"/>
            <a:ext cx="14320958" cy="1403828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85" name="Review of Academic Programs…"/>
          <p:cNvSpPr txBox="1"/>
          <p:nvPr/>
        </p:nvSpPr>
        <p:spPr>
          <a:xfrm>
            <a:off x="13636026" y="2534127"/>
            <a:ext cx="9340207" cy="637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Review of Academic Programs</a:t>
            </a:r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b="0" i="1"/>
              <a:t>(Participants: QA Team)</a:t>
            </a:r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 b="0" i="1"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Coffee-break</a:t>
            </a:r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Reviewing and Establishing QA tools</a:t>
            </a:r>
            <a:r>
              <a:rPr sz="1200">
                <a:latin typeface="Times Roman"/>
                <a:ea typeface="Times Roman"/>
                <a:cs typeface="Times Roman"/>
                <a:sym typeface="Times Roman"/>
              </a:rPr>
              <a:t> </a:t>
            </a:r>
            <a:r>
              <a:t> </a:t>
            </a:r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b="0" i="1"/>
              <a:t>(Participants: QA Team)</a:t>
            </a:r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 b="0" i="1"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Lunch</a:t>
            </a:r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Briefing to Vice Rector of Academic Affairs</a:t>
            </a:r>
          </a:p>
        </p:txBody>
      </p:sp>
      <p:sp>
        <p:nvSpPr>
          <p:cNvPr id="286" name="10:00 - 11:30…"/>
          <p:cNvSpPr txBox="1"/>
          <p:nvPr/>
        </p:nvSpPr>
        <p:spPr>
          <a:xfrm>
            <a:off x="10887457" y="2534127"/>
            <a:ext cx="2372260" cy="637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10:00 - 11:30 </a:t>
            </a:r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11:30 - 11:45</a:t>
            </a:r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11:45 - 13:00</a:t>
            </a:r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13:00 - 14:00</a:t>
            </a:r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14:00 - 14:30</a:t>
            </a:r>
          </a:p>
        </p:txBody>
      </p:sp>
      <p:sp>
        <p:nvSpPr>
          <p:cNvPr id="287" name="12 MART 2024"/>
          <p:cNvSpPr txBox="1"/>
          <p:nvPr/>
        </p:nvSpPr>
        <p:spPr>
          <a:xfrm>
            <a:off x="404050" y="8251251"/>
            <a:ext cx="2829866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lnSpc>
                <a:spcPct val="120000"/>
              </a:lnSpc>
              <a:defRPr sz="3200"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12 MART 2024 </a:t>
            </a:r>
          </a:p>
        </p:txBody>
      </p:sp>
      <p:sp>
        <p:nvSpPr>
          <p:cNvPr id="288" name="Line"/>
          <p:cNvSpPr/>
          <p:nvPr/>
        </p:nvSpPr>
        <p:spPr>
          <a:xfrm>
            <a:off x="10887457" y="1837207"/>
            <a:ext cx="7329153" cy="1"/>
          </a:xfrm>
          <a:prstGeom prst="line">
            <a:avLst/>
          </a:prstGeom>
          <a:ln w="12700">
            <a:solidFill>
              <a:srgbClr val="434343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89" name="Technical Assistance Mission in…"/>
          <p:cNvSpPr txBox="1"/>
          <p:nvPr/>
        </p:nvSpPr>
        <p:spPr>
          <a:xfrm>
            <a:off x="374812" y="4924684"/>
            <a:ext cx="9476006" cy="27851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20000"/>
              </a:lnSpc>
              <a:defRPr sz="6000" spc="-119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Technical Assistance Mission in </a:t>
            </a:r>
          </a:p>
          <a:p>
            <a:pPr algn="l">
              <a:lnSpc>
                <a:spcPct val="120000"/>
              </a:lnSpc>
              <a:defRPr sz="6000" spc="-119">
                <a:latin typeface="NB International Pro Bold"/>
                <a:ea typeface="NB International Pro Bold"/>
                <a:cs typeface="NB International Pro Bold"/>
                <a:sym typeface="NB International Pro Bold"/>
              </a:defRPr>
            </a:pPr>
            <a:r>
              <a:t>ADA University</a:t>
            </a:r>
          </a:p>
        </p:txBody>
      </p:sp>
      <p:sp>
        <p:nvSpPr>
          <p:cNvPr id="290" name="Agenda | DAY 2"/>
          <p:cNvSpPr txBox="1"/>
          <p:nvPr/>
        </p:nvSpPr>
        <p:spPr>
          <a:xfrm>
            <a:off x="10887457" y="689282"/>
            <a:ext cx="4472306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120000"/>
              </a:lnSpc>
              <a:defRPr sz="5000" spc="-1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Agenda | DAY 2 </a:t>
            </a:r>
          </a:p>
        </p:txBody>
      </p:sp>
      <p:pic>
        <p:nvPicPr>
          <p:cNvPr id="291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C496D"/>
            </a:gs>
            <a:gs pos="100000">
              <a:srgbClr val="0E2538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Review of…"/>
          <p:cNvSpPr txBox="1"/>
          <p:nvPr/>
        </p:nvSpPr>
        <p:spPr>
          <a:xfrm>
            <a:off x="448441" y="5799453"/>
            <a:ext cx="14600474" cy="2117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20000"/>
              </a:lnSpc>
              <a:defRPr sz="7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Review of </a:t>
            </a:r>
          </a:p>
          <a:p>
            <a:pPr algn="l">
              <a:lnSpc>
                <a:spcPct val="120000"/>
              </a:lnSpc>
              <a:defRPr sz="7000">
                <a:latin typeface="NB International Pro Bold"/>
                <a:ea typeface="NB International Pro Bold"/>
                <a:cs typeface="NB International Pro Bold"/>
                <a:sym typeface="NB International Pro Bold"/>
              </a:defRPr>
            </a:pPr>
            <a:r>
              <a:t>Academic Programs</a:t>
            </a:r>
          </a:p>
        </p:txBody>
      </p:sp>
      <p:pic>
        <p:nvPicPr>
          <p:cNvPr id="295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819647" y="5588000"/>
            <a:ext cx="2540001" cy="2540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34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Rectangle"/>
          <p:cNvSpPr/>
          <p:nvPr/>
        </p:nvSpPr>
        <p:spPr>
          <a:xfrm>
            <a:off x="368553" y="484261"/>
            <a:ext cx="23646894" cy="1274747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298" name="pasted-movie.png" descr="pasted-movie.png"/>
          <p:cNvPicPr>
            <a:picLocks noChangeAspect="1"/>
          </p:cNvPicPr>
          <p:nvPr/>
        </p:nvPicPr>
        <p:blipFill>
          <a:blip r:embed="rId2">
            <a:alphaModFix amt="6040"/>
          </a:blip>
          <a:stretch>
            <a:fillRect/>
          </a:stretch>
        </p:blipFill>
        <p:spPr>
          <a:xfrm>
            <a:off x="10714473" y="3641039"/>
            <a:ext cx="2955053" cy="2955053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300" name="Coffee Break"/>
          <p:cNvSpPr txBox="1"/>
          <p:nvPr/>
        </p:nvSpPr>
        <p:spPr>
          <a:xfrm>
            <a:off x="4915421" y="6863710"/>
            <a:ext cx="14553157" cy="11176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120000"/>
              </a:lnSpc>
              <a:defRPr sz="8000">
                <a:solidFill>
                  <a:srgbClr val="14344D"/>
                </a:solidFill>
                <a:latin typeface="NB International Pro Bold"/>
                <a:ea typeface="NB International Pro Bold"/>
                <a:cs typeface="NB International Pro Bold"/>
                <a:sym typeface="NB International Pro Bold"/>
              </a:defRPr>
            </a:lvl1pPr>
          </a:lstStyle>
          <a:p>
            <a:r>
              <a:t>Coffee Break</a:t>
            </a:r>
          </a:p>
        </p:txBody>
      </p:sp>
      <p:pic>
        <p:nvPicPr>
          <p:cNvPr id="301" name="pasted-movie.png" descr="pasted-movi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761" y="12235695"/>
            <a:ext cx="1150257" cy="8416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C496D"/>
            </a:gs>
            <a:gs pos="100000">
              <a:srgbClr val="0E2538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304" name="Reviewing and…"/>
          <p:cNvSpPr txBox="1"/>
          <p:nvPr/>
        </p:nvSpPr>
        <p:spPr>
          <a:xfrm>
            <a:off x="448441" y="5799453"/>
            <a:ext cx="14600474" cy="2117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20000"/>
              </a:lnSpc>
              <a:defRPr sz="7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Reviewing and </a:t>
            </a:r>
          </a:p>
          <a:p>
            <a:pPr algn="l">
              <a:lnSpc>
                <a:spcPct val="120000"/>
              </a:lnSpc>
              <a:defRPr sz="7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Establishing </a:t>
            </a:r>
            <a:r>
              <a:rPr>
                <a:latin typeface="NB International Pro Bold"/>
                <a:ea typeface="NB International Pro Bold"/>
                <a:cs typeface="NB International Pro Bold"/>
                <a:sym typeface="NB International Pro Bold"/>
              </a:rPr>
              <a:t>QA Tools</a:t>
            </a:r>
            <a:r>
              <a:rPr sz="1200" b="1">
                <a:latin typeface="Times Roman"/>
                <a:ea typeface="Times Roman"/>
                <a:cs typeface="Times Roman"/>
                <a:sym typeface="Times Roman"/>
              </a:rPr>
              <a:t> </a:t>
            </a:r>
            <a:r>
              <a:rPr>
                <a:latin typeface="NB International Pro Bold"/>
                <a:ea typeface="NB International Pro Bold"/>
                <a:cs typeface="NB International Pro Bold"/>
                <a:sym typeface="NB International Pro Bold"/>
              </a:rPr>
              <a:t> </a:t>
            </a:r>
          </a:p>
        </p:txBody>
      </p:sp>
      <p:sp>
        <p:nvSpPr>
          <p:cNvPr id="305" name="ASSESSMENT OF CURRENT TOOLS"/>
          <p:cNvSpPr/>
          <p:nvPr/>
        </p:nvSpPr>
        <p:spPr>
          <a:xfrm>
            <a:off x="11561822" y="3750704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ASSESSMENT OF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CURRENT TOOLS</a:t>
            </a:r>
          </a:p>
        </p:txBody>
      </p:sp>
      <p:sp>
        <p:nvSpPr>
          <p:cNvPr id="306" name="CUSTOMIZATION &amp; ADAPTATION"/>
          <p:cNvSpPr/>
          <p:nvPr/>
        </p:nvSpPr>
        <p:spPr>
          <a:xfrm>
            <a:off x="17404008" y="3750704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CUSTOMIZATION &amp;</a:t>
            </a:r>
            <a:endParaRPr lang="tr-TR" dirty="0"/>
          </a:p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ADAPTATION</a:t>
            </a:r>
          </a:p>
        </p:txBody>
      </p:sp>
      <p:sp>
        <p:nvSpPr>
          <p:cNvPr id="307" name="PILOT TESTING &amp; EVALUATION"/>
          <p:cNvSpPr/>
          <p:nvPr/>
        </p:nvSpPr>
        <p:spPr>
          <a:xfrm>
            <a:off x="11568923" y="5893278"/>
            <a:ext cx="5633670" cy="19294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PILOT TESTING &amp;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EVALUATION</a:t>
            </a:r>
          </a:p>
        </p:txBody>
      </p:sp>
      <p:sp>
        <p:nvSpPr>
          <p:cNvPr id="308" name="IMPLEMENTATION &amp; MONITORING"/>
          <p:cNvSpPr/>
          <p:nvPr/>
        </p:nvSpPr>
        <p:spPr>
          <a:xfrm>
            <a:off x="17404008" y="5893278"/>
            <a:ext cx="5633670" cy="192944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IMPLEMENTATION &amp;</a:t>
            </a:r>
            <a:endParaRPr lang="tr-TR" dirty="0"/>
          </a:p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MONITORING</a:t>
            </a:r>
          </a:p>
        </p:txBody>
      </p:sp>
      <p:sp>
        <p:nvSpPr>
          <p:cNvPr id="309" name="CONTINUOUS IMPROVEMENT"/>
          <p:cNvSpPr/>
          <p:nvPr/>
        </p:nvSpPr>
        <p:spPr>
          <a:xfrm>
            <a:off x="11576024" y="8035850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CONTINUOUS</a:t>
            </a:r>
            <a:endParaRPr lang="tr-TR" sz="2500" dirty="0">
              <a:solidFill>
                <a:srgbClr val="000000"/>
              </a:solidFill>
              <a:latin typeface="Proxima Nova"/>
            </a:endParaRPr>
          </a:p>
          <a:p>
            <a:pPr lvl="5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sz="2500" dirty="0">
                <a:solidFill>
                  <a:srgbClr val="000000"/>
                </a:solidFill>
                <a:latin typeface="Proxima Nova"/>
              </a:rPr>
              <a:t>IMPROVEMENT</a:t>
            </a:r>
          </a:p>
        </p:txBody>
      </p:sp>
      <p:sp>
        <p:nvSpPr>
          <p:cNvPr id="310" name="ALIGNMENT WITH EXTERNAL STANDARDS"/>
          <p:cNvSpPr/>
          <p:nvPr/>
        </p:nvSpPr>
        <p:spPr>
          <a:xfrm>
            <a:off x="17404008" y="8035850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ALIGNMENT WITH</a:t>
            </a:r>
            <a:endParaRPr lang="tr-TR" dirty="0"/>
          </a:p>
          <a:p>
            <a:pPr lvl="4" algn="l">
              <a:defRPr sz="25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EXTERNAL STANDARDS</a:t>
            </a:r>
          </a:p>
        </p:txBody>
      </p:sp>
      <p:pic>
        <p:nvPicPr>
          <p:cNvPr id="311" name="pasted-movie.png" descr="pasted-movie.png"/>
          <p:cNvPicPr>
            <a:picLocks noChangeAspect="1"/>
          </p:cNvPicPr>
          <p:nvPr/>
        </p:nvPicPr>
        <p:blipFill>
          <a:blip r:embed="rId3">
            <a:alphaModFix amt="9212"/>
          </a:blip>
          <a:stretch>
            <a:fillRect/>
          </a:stretch>
        </p:blipFill>
        <p:spPr>
          <a:xfrm>
            <a:off x="12013180" y="8506859"/>
            <a:ext cx="987429" cy="98742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pasted-movie.png" descr="pasted-movie.png"/>
          <p:cNvPicPr>
            <a:picLocks noChangeAspect="1"/>
          </p:cNvPicPr>
          <p:nvPr/>
        </p:nvPicPr>
        <p:blipFill>
          <a:blip r:embed="rId4">
            <a:alphaModFix amt="7317"/>
          </a:blip>
          <a:stretch>
            <a:fillRect/>
          </a:stretch>
        </p:blipFill>
        <p:spPr>
          <a:xfrm>
            <a:off x="12076396" y="4284928"/>
            <a:ext cx="860998" cy="86099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3" name="pasted-movie.png" descr="pasted-movie.png"/>
          <p:cNvPicPr>
            <a:picLocks noChangeAspect="1"/>
          </p:cNvPicPr>
          <p:nvPr/>
        </p:nvPicPr>
        <p:blipFill>
          <a:blip r:embed="rId5">
            <a:alphaModFix amt="21814"/>
          </a:blip>
          <a:stretch>
            <a:fillRect/>
          </a:stretch>
        </p:blipFill>
        <p:spPr>
          <a:xfrm>
            <a:off x="12013180" y="6364285"/>
            <a:ext cx="987429" cy="987429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pasted-movie.png" descr="pasted-movie.png"/>
          <p:cNvPicPr>
            <a:picLocks noChangeAspect="1"/>
          </p:cNvPicPr>
          <p:nvPr/>
        </p:nvPicPr>
        <p:blipFill>
          <a:blip r:embed="rId6">
            <a:alphaModFix amt="17828"/>
          </a:blip>
          <a:stretch>
            <a:fillRect/>
          </a:stretch>
        </p:blipFill>
        <p:spPr>
          <a:xfrm>
            <a:off x="17889261" y="6282872"/>
            <a:ext cx="1150257" cy="1150257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pasted-movie.png" descr="pasted-movie.png"/>
          <p:cNvPicPr>
            <a:picLocks noChangeAspect="1"/>
          </p:cNvPicPr>
          <p:nvPr/>
        </p:nvPicPr>
        <p:blipFill>
          <a:blip r:embed="rId7">
            <a:alphaModFix amt="10742"/>
          </a:blip>
          <a:stretch>
            <a:fillRect/>
          </a:stretch>
        </p:blipFill>
        <p:spPr>
          <a:xfrm>
            <a:off x="18033891" y="4284928"/>
            <a:ext cx="860998" cy="860998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pasted-movie.png" descr="pasted-movie.png"/>
          <p:cNvPicPr>
            <a:picLocks noChangeAspect="1"/>
          </p:cNvPicPr>
          <p:nvPr/>
        </p:nvPicPr>
        <p:blipFill>
          <a:blip r:embed="rId8">
            <a:alphaModFix amt="19492"/>
          </a:blip>
          <a:stretch>
            <a:fillRect/>
          </a:stretch>
        </p:blipFill>
        <p:spPr>
          <a:xfrm>
            <a:off x="17889574" y="8451158"/>
            <a:ext cx="1098830" cy="10988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34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ectangle"/>
          <p:cNvSpPr/>
          <p:nvPr/>
        </p:nvSpPr>
        <p:spPr>
          <a:xfrm>
            <a:off x="368553" y="484261"/>
            <a:ext cx="23646894" cy="1274747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19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320" name="Lunch Break"/>
          <p:cNvSpPr txBox="1"/>
          <p:nvPr/>
        </p:nvSpPr>
        <p:spPr>
          <a:xfrm>
            <a:off x="4915421" y="6299198"/>
            <a:ext cx="14553157" cy="11176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120000"/>
              </a:lnSpc>
              <a:defRPr sz="8000">
                <a:solidFill>
                  <a:srgbClr val="14344D"/>
                </a:solidFill>
                <a:latin typeface="NB International Pro Bold"/>
                <a:ea typeface="NB International Pro Bold"/>
                <a:cs typeface="NB International Pro Bold"/>
                <a:sym typeface="NB International Pro Bold"/>
              </a:defRPr>
            </a:lvl1pPr>
          </a:lstStyle>
          <a:p>
            <a:r>
              <a:t>Lunch Break</a:t>
            </a:r>
          </a:p>
        </p:txBody>
      </p:sp>
      <p:pic>
        <p:nvPicPr>
          <p:cNvPr id="321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61" y="12235695"/>
            <a:ext cx="1150257" cy="841652"/>
          </a:xfrm>
          <a:prstGeom prst="rect">
            <a:avLst/>
          </a:prstGeom>
          <a:ln w="12700">
            <a:miter lim="400000"/>
          </a:ln>
        </p:spPr>
      </p:pic>
      <p:pic>
        <p:nvPicPr>
          <p:cNvPr id="322" name="pasted-movie.png" descr="pasted-movie.png"/>
          <p:cNvPicPr>
            <a:picLocks noChangeAspect="1"/>
          </p:cNvPicPr>
          <p:nvPr/>
        </p:nvPicPr>
        <p:blipFill>
          <a:blip r:embed="rId4">
            <a:alphaModFix amt="6533"/>
          </a:blip>
          <a:stretch>
            <a:fillRect/>
          </a:stretch>
        </p:blipFill>
        <p:spPr>
          <a:xfrm>
            <a:off x="8925653" y="3591653"/>
            <a:ext cx="6532694" cy="65326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3742"/>
            </a:gs>
            <a:gs pos="100000">
              <a:srgbClr val="47232B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BACKGROUND"/>
          <p:cNvSpPr txBox="1"/>
          <p:nvPr/>
        </p:nvSpPr>
        <p:spPr>
          <a:xfrm>
            <a:off x="457793" y="5362002"/>
            <a:ext cx="9443119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BACKGROUND</a:t>
            </a:r>
          </a:p>
        </p:txBody>
      </p:sp>
      <p:sp>
        <p:nvSpPr>
          <p:cNvPr id="161" name="An initiative implemented by the SPHERE Team:"/>
          <p:cNvSpPr txBox="1"/>
          <p:nvPr/>
        </p:nvSpPr>
        <p:spPr>
          <a:xfrm>
            <a:off x="364123" y="12175574"/>
            <a:ext cx="3552179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1300" i="1"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An initiative implemented by the SPHERE Team: </a:t>
            </a:r>
          </a:p>
        </p:txBody>
      </p:sp>
      <p:pic>
        <p:nvPicPr>
          <p:cNvPr id="162" name="logo-removebg-preview.png" descr="logo-removebg-preview.png"/>
          <p:cNvPicPr>
            <a:picLocks noChangeAspect="1"/>
          </p:cNvPicPr>
          <p:nvPr/>
        </p:nvPicPr>
        <p:blipFill>
          <a:blip r:embed="rId2"/>
          <a:srcRect t="28214" b="28214"/>
          <a:stretch>
            <a:fillRect/>
          </a:stretch>
        </p:blipFill>
        <p:spPr>
          <a:xfrm>
            <a:off x="311055" y="12618090"/>
            <a:ext cx="2452037" cy="5372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030" y="12759774"/>
            <a:ext cx="1353778" cy="275516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Line"/>
          <p:cNvSpPr/>
          <p:nvPr/>
        </p:nvSpPr>
        <p:spPr>
          <a:xfrm flipV="1">
            <a:off x="2879489" y="12618090"/>
            <a:ext cx="1" cy="537370"/>
          </a:xfrm>
          <a:prstGeom prst="line">
            <a:avLst/>
          </a:prstGeom>
          <a:ln w="3175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65" name="CURRENT STATE:…"/>
          <p:cNvSpPr txBox="1"/>
          <p:nvPr/>
        </p:nvSpPr>
        <p:spPr>
          <a:xfrm>
            <a:off x="10464809" y="1099516"/>
            <a:ext cx="13020954" cy="1107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defRPr sz="3000" b="1" spc="-59">
                <a:solidFill>
                  <a:srgbClr val="5E2E38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>
                <a:highlight>
                  <a:srgbClr val="C0C0C0"/>
                </a:highlight>
              </a:rPr>
              <a:t>CURRENT STATE: </a:t>
            </a:r>
          </a:p>
          <a:p>
            <a:pPr algn="l"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endParaRPr dirty="0"/>
          </a:p>
          <a:p>
            <a:pPr marL="359999" indent="-359999" algn="l">
              <a:buSzPct val="100000"/>
              <a:buChar char="•"/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HEI of Azerbaijan commonly build top-down quality assurance systems. </a:t>
            </a:r>
          </a:p>
          <a:p>
            <a:pPr marL="359999" indent="-359999" algn="l">
              <a:buSzPct val="100000"/>
              <a:buChar char="•"/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Policies are in place, but not all stakeholders are always involved in the process; policies cannot be implemented effectively. </a:t>
            </a:r>
          </a:p>
          <a:p>
            <a:pPr marL="359999" indent="-359999" algn="l">
              <a:buSzPct val="100000"/>
              <a:buChar char="•"/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Lack of understanding of importance of implementation of quality assurance mechanisms.</a:t>
            </a:r>
          </a:p>
          <a:p>
            <a:pPr marL="359999" indent="-359999" algn="l">
              <a:buSzPct val="100000"/>
              <a:buChar char="•"/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Low level of reflection through the feedback loops and surveys. </a:t>
            </a:r>
          </a:p>
          <a:p>
            <a:pPr marL="359999" indent="-359999" algn="l">
              <a:buSzPct val="100000"/>
              <a:buChar char="•"/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Low response rates the data available can’t be considered as a relevant base for making changes or taking strategic decisions on the institutional level. </a:t>
            </a:r>
          </a:p>
          <a:p>
            <a:pPr marL="359999" indent="-359999" algn="l">
              <a:buSzPct val="100000"/>
              <a:buChar char="•"/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A gap in the development of clearly defined targets for monitoring and taking further actions. </a:t>
            </a:r>
          </a:p>
          <a:p>
            <a:pPr algn="l"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endParaRPr dirty="0"/>
          </a:p>
          <a:p>
            <a:pPr algn="l"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endParaRPr dirty="0"/>
          </a:p>
          <a:p>
            <a:pPr algn="l"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endParaRPr dirty="0"/>
          </a:p>
          <a:p>
            <a:pPr algn="l">
              <a:defRPr sz="3000" b="1" spc="-59">
                <a:solidFill>
                  <a:srgbClr val="5E2E38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>
                <a:highlight>
                  <a:srgbClr val="C0C0C0"/>
                </a:highlight>
              </a:rPr>
              <a:t> PROJECT IMPACT:</a:t>
            </a:r>
            <a:r>
              <a:rPr lang="tr-TR" dirty="0">
                <a:highlight>
                  <a:srgbClr val="C0C0C0"/>
                </a:highlight>
              </a:rPr>
              <a:t> </a:t>
            </a:r>
            <a:r>
              <a:rPr dirty="0">
                <a:highlight>
                  <a:srgbClr val="C0C0C0"/>
                </a:highlight>
              </a:rPr>
              <a:t> </a:t>
            </a:r>
          </a:p>
          <a:p>
            <a:pPr algn="l"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endParaRPr dirty="0"/>
          </a:p>
          <a:p>
            <a:pPr marL="359999" indent="-359999" algn="l">
              <a:buSzPct val="100000"/>
              <a:buChar char="•"/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Help ADA University raise the awareness of quality assurance concept among the community of the university,</a:t>
            </a:r>
          </a:p>
          <a:p>
            <a:pPr marL="359999" indent="-359999" algn="l">
              <a:buSzPct val="100000"/>
              <a:buChar char="•"/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Create the synergies between different stakeholders such faculty, administration, students, employers. </a:t>
            </a:r>
          </a:p>
          <a:p>
            <a:pPr marL="359999" indent="-359999" algn="l">
              <a:buSzPct val="100000"/>
              <a:buChar char="•"/>
              <a:defRPr sz="3000" spc="-59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Share the outcomes and experience gained from this project with other higher education institutions of the country and have a spillover effect in a long run.</a:t>
            </a:r>
          </a:p>
        </p:txBody>
      </p:sp>
      <p:sp>
        <p:nvSpPr>
          <p:cNvPr id="166" name="Why is it important to higher education development in your country (countries)?"/>
          <p:cNvSpPr txBox="1"/>
          <p:nvPr/>
        </p:nvSpPr>
        <p:spPr>
          <a:xfrm>
            <a:off x="457793" y="6242620"/>
            <a:ext cx="9443119" cy="2111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5000" spc="-100"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defRPr>
            </a:lvl1pPr>
          </a:lstStyle>
          <a:p>
            <a:r>
              <a:t>Why is it important to higher education development in your country (countries)?</a:t>
            </a:r>
          </a:p>
        </p:txBody>
      </p:sp>
      <p:sp>
        <p:nvSpPr>
          <p:cNvPr id="167" name="Line"/>
          <p:cNvSpPr/>
          <p:nvPr/>
        </p:nvSpPr>
        <p:spPr>
          <a:xfrm flipV="1">
            <a:off x="9781966" y="1032191"/>
            <a:ext cx="1" cy="11209051"/>
          </a:xfrm>
          <a:prstGeom prst="line">
            <a:avLst/>
          </a:prstGeom>
          <a:ln w="635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C496D"/>
            </a:gs>
            <a:gs pos="100000">
              <a:srgbClr val="0E2538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4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325" name="Briefing to Vice Rector of Academic Affairs"/>
          <p:cNvSpPr txBox="1"/>
          <p:nvPr/>
        </p:nvSpPr>
        <p:spPr>
          <a:xfrm>
            <a:off x="448441" y="5799453"/>
            <a:ext cx="9657814" cy="2117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20000"/>
              </a:lnSpc>
              <a:defRPr sz="7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</a:lstStyle>
          <a:p>
            <a:r>
              <a:t>Briefing to Vice Rector of Academic Affairs</a:t>
            </a:r>
          </a:p>
        </p:txBody>
      </p:sp>
      <p:pic>
        <p:nvPicPr>
          <p:cNvPr id="326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819647" y="5588000"/>
            <a:ext cx="2540001" cy="2540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C496D"/>
            </a:gs>
            <a:gs pos="100000">
              <a:srgbClr val="0E2538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7872" y="9037526"/>
            <a:ext cx="2268256" cy="2166844"/>
          </a:xfrm>
          <a:prstGeom prst="rect">
            <a:avLst/>
          </a:prstGeom>
          <a:ln w="12700">
            <a:miter lim="400000"/>
          </a:ln>
        </p:spPr>
      </p:pic>
      <p:sp>
        <p:nvSpPr>
          <p:cNvPr id="329" name="Thank You."/>
          <p:cNvSpPr txBox="1"/>
          <p:nvPr/>
        </p:nvSpPr>
        <p:spPr>
          <a:xfrm>
            <a:off x="10072338" y="6393655"/>
            <a:ext cx="4239324" cy="9286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5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</a:lstStyle>
          <a:p>
            <a:r>
              <a:t>Thank You.</a:t>
            </a:r>
          </a:p>
        </p:txBody>
      </p:sp>
      <p:sp>
        <p:nvSpPr>
          <p:cNvPr id="330" name="Prof. Dr. Olgun Cicek,…"/>
          <p:cNvSpPr txBox="1"/>
          <p:nvPr/>
        </p:nvSpPr>
        <p:spPr>
          <a:xfrm>
            <a:off x="8705998" y="11496809"/>
            <a:ext cx="6972003" cy="11303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50000"/>
              </a:lnSpc>
              <a:defRPr sz="2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Prof. Dr. Olgun Cicek,</a:t>
            </a:r>
          </a:p>
          <a:p>
            <a:pPr>
              <a:lnSpc>
                <a:spcPct val="150000"/>
              </a:lnSpc>
              <a:defRPr sz="2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International Expert on Quality Enhancement and Accreditation, Global HE</a:t>
            </a:r>
          </a:p>
        </p:txBody>
      </p:sp>
      <p:sp>
        <p:nvSpPr>
          <p:cNvPr id="331" name="olguncicek@yahoo.com"/>
          <p:cNvSpPr txBox="1"/>
          <p:nvPr/>
        </p:nvSpPr>
        <p:spPr>
          <a:xfrm>
            <a:off x="8705998" y="12919550"/>
            <a:ext cx="6972003" cy="3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</a:lstStyle>
          <a:p>
            <a:r>
              <a:t>olguncicek@yahoo.com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3742"/>
            </a:gs>
            <a:gs pos="100000">
              <a:srgbClr val="47232B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An initiative implemented by the SPHERE Team:"/>
          <p:cNvSpPr txBox="1"/>
          <p:nvPr/>
        </p:nvSpPr>
        <p:spPr>
          <a:xfrm>
            <a:off x="364123" y="12175574"/>
            <a:ext cx="3552179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1300" i="1"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An initiative implemented by the SPHERE Team: </a:t>
            </a:r>
          </a:p>
        </p:txBody>
      </p:sp>
      <p:pic>
        <p:nvPicPr>
          <p:cNvPr id="170" name="logo-removebg-preview.png" descr="logo-removebg-preview.png"/>
          <p:cNvPicPr>
            <a:picLocks noChangeAspect="1"/>
          </p:cNvPicPr>
          <p:nvPr/>
        </p:nvPicPr>
        <p:blipFill>
          <a:blip r:embed="rId2"/>
          <a:srcRect t="28214" b="28214"/>
          <a:stretch>
            <a:fillRect/>
          </a:stretch>
        </p:blipFill>
        <p:spPr>
          <a:xfrm>
            <a:off x="311055" y="12618090"/>
            <a:ext cx="2452037" cy="53723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6030" y="12759774"/>
            <a:ext cx="1353778" cy="275516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Line"/>
          <p:cNvSpPr/>
          <p:nvPr/>
        </p:nvSpPr>
        <p:spPr>
          <a:xfrm flipV="1">
            <a:off x="2879489" y="12618090"/>
            <a:ext cx="1" cy="537370"/>
          </a:xfrm>
          <a:prstGeom prst="line">
            <a:avLst/>
          </a:prstGeom>
          <a:ln w="3175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73" name="This workshop aims to increase understanding and awareness on the importance of the quality assurance mechanisms  as well as to track the progress."/>
          <p:cNvSpPr txBox="1"/>
          <p:nvPr/>
        </p:nvSpPr>
        <p:spPr>
          <a:xfrm>
            <a:off x="2698292" y="3547695"/>
            <a:ext cx="17253529" cy="2111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5000" spc="-100"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defRPr>
            </a:pPr>
            <a:r>
              <a:t>This workshop aims to increase understanding and awareness on the importance of the quality assurance mechanisms</a:t>
            </a:r>
            <a:r>
              <a:rPr sz="1200" spc="-24">
                <a:latin typeface="Times Roman"/>
                <a:ea typeface="Times Roman"/>
                <a:cs typeface="Times Roman"/>
                <a:sym typeface="Times Roman"/>
              </a:rPr>
              <a:t> </a:t>
            </a:r>
            <a:r>
              <a:t> as well as to track the progress.</a:t>
            </a:r>
          </a:p>
        </p:txBody>
      </p:sp>
      <p:sp>
        <p:nvSpPr>
          <p:cNvPr id="174" name="WORKSHOP OBJECTIVES:"/>
          <p:cNvSpPr txBox="1"/>
          <p:nvPr/>
        </p:nvSpPr>
        <p:spPr>
          <a:xfrm>
            <a:off x="2698292" y="7156518"/>
            <a:ext cx="944311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 spc="-59">
                <a:solidFill>
                  <a:srgbClr val="5E2E38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rPr>
                <a:highlight>
                  <a:srgbClr val="C0C0C0"/>
                </a:highlight>
              </a:rPr>
              <a:t> WORKSHOP OBJECTIVES: </a:t>
            </a:r>
          </a:p>
        </p:txBody>
      </p:sp>
      <p:sp>
        <p:nvSpPr>
          <p:cNvPr id="175" name="Discuss effective QA tools and mechanisms…"/>
          <p:cNvSpPr txBox="1"/>
          <p:nvPr/>
        </p:nvSpPr>
        <p:spPr>
          <a:xfrm>
            <a:off x="2698292" y="8037136"/>
            <a:ext cx="18188582" cy="2400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marL="359999" indent="-359999" algn="l">
              <a:lnSpc>
                <a:spcPct val="150000"/>
              </a:lnSpc>
              <a:buSzPct val="50000"/>
              <a:buChar char="•"/>
              <a:defRPr sz="3200" spc="-64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Discuss effective QA tools and mechanisms</a:t>
            </a:r>
          </a:p>
          <a:p>
            <a:pPr marL="359999" indent="-359999" algn="l">
              <a:lnSpc>
                <a:spcPct val="150000"/>
              </a:lnSpc>
              <a:buSzPct val="50000"/>
              <a:buChar char="•"/>
              <a:defRPr sz="3200" spc="-64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Recognize the importance of quality assurance tools and mechanisms by all stakeholders involved</a:t>
            </a:r>
          </a:p>
          <a:p>
            <a:pPr marL="359999" indent="-359999" algn="l">
              <a:lnSpc>
                <a:spcPct val="150000"/>
              </a:lnSpc>
              <a:buSzPct val="50000"/>
              <a:buChar char="•"/>
              <a:defRPr sz="3200" spc="-64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Identify weaknesses of existing approaches</a:t>
            </a:r>
          </a:p>
          <a:p>
            <a:pPr marL="359999" indent="-359999" algn="l">
              <a:lnSpc>
                <a:spcPct val="150000"/>
              </a:lnSpc>
              <a:buSzPct val="50000"/>
              <a:buChar char="•"/>
              <a:defRPr sz="3200" spc="-64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Discuss approaches for increasing the response rates </a:t>
            </a:r>
          </a:p>
        </p:txBody>
      </p:sp>
      <p:pic>
        <p:nvPicPr>
          <p:cNvPr id="176" name="pasted-movie.png" descr="pasted-movi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315" y="3413497"/>
            <a:ext cx="1084846" cy="10594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pasted-movie.png" descr="pasted-movi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097" y="6817279"/>
            <a:ext cx="1237281" cy="1237280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WORKSHOP PURPOSE:"/>
          <p:cNvSpPr txBox="1"/>
          <p:nvPr/>
        </p:nvSpPr>
        <p:spPr>
          <a:xfrm>
            <a:off x="2698292" y="2608898"/>
            <a:ext cx="9443118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000" b="1" spc="-59">
                <a:solidFill>
                  <a:srgbClr val="5E2E38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rPr dirty="0">
                <a:highlight>
                  <a:srgbClr val="C0C0C0"/>
                </a:highlight>
              </a:rPr>
              <a:t> WORKSHOP PURPOSE: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3742"/>
            </a:gs>
            <a:gs pos="100000">
              <a:srgbClr val="47232B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Rectangle"/>
          <p:cNvSpPr/>
          <p:nvPr/>
        </p:nvSpPr>
        <p:spPr>
          <a:xfrm>
            <a:off x="10167342" y="-139072"/>
            <a:ext cx="14320958" cy="1403828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1" name="Meeting with Vice Rector of Academic Affairs…"/>
          <p:cNvSpPr txBox="1"/>
          <p:nvPr/>
        </p:nvSpPr>
        <p:spPr>
          <a:xfrm>
            <a:off x="13636026" y="2534127"/>
            <a:ext cx="9340207" cy="98501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Meeting with Vice Rector of Academic Affairs</a:t>
            </a:r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Internationalization of HE and Developing a Quality Culture </a:t>
            </a:r>
            <a:r>
              <a:rPr b="0" i="1"/>
              <a:t>(Participants: The Deans)</a:t>
            </a:r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 b="0" i="1"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Coffee-break</a:t>
            </a:r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Interpretation of ESG in Internal Quality Assurance of HEIs </a:t>
            </a:r>
            <a:r>
              <a:rPr b="0" i="1"/>
              <a:t>(Participants: QA Team)</a:t>
            </a:r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 b="0" i="1"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Lunch</a:t>
            </a:r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Implementation of the Internal Quality Assurance Mechanisms </a:t>
            </a:r>
            <a:r>
              <a:rPr b="0" i="1"/>
              <a:t>(Participants: Heads of Departments)</a:t>
            </a:r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 b="0" i="1"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Coffee-break </a:t>
            </a:r>
          </a:p>
          <a:p>
            <a:pPr algn="l">
              <a:lnSpc>
                <a:spcPct val="120000"/>
              </a:lnSpc>
              <a:defRPr sz="3200" b="1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Stakeholder Engagement and Feedback Mechanisms at the Quality Assurance Process</a:t>
            </a:r>
            <a:br/>
            <a:r>
              <a:rPr b="0" i="1"/>
              <a:t>(Participants: QA Team)</a:t>
            </a:r>
          </a:p>
        </p:txBody>
      </p:sp>
      <p:sp>
        <p:nvSpPr>
          <p:cNvPr id="182" name="10:00 - 10:30…"/>
          <p:cNvSpPr txBox="1"/>
          <p:nvPr/>
        </p:nvSpPr>
        <p:spPr>
          <a:xfrm>
            <a:off x="10887457" y="2534127"/>
            <a:ext cx="2483207" cy="8691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10:00 - 10:30 </a:t>
            </a:r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10:30 - 11:30</a:t>
            </a:r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11:30 - 11:45</a:t>
            </a:r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11:45 - 13:00</a:t>
            </a:r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13:00 - 14:00</a:t>
            </a:r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14:00 - 15:30</a:t>
            </a:r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endParaRPr/>
          </a:p>
          <a:p>
            <a:pPr algn="l">
              <a:lnSpc>
                <a:spcPct val="120000"/>
              </a:lnSpc>
              <a:defRPr sz="3200">
                <a:solidFill>
                  <a:srgbClr val="6C6C6C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15:30 - 15:45</a:t>
            </a:r>
          </a:p>
          <a:p>
            <a:pPr algn="l">
              <a:lnSpc>
                <a:spcPct val="120000"/>
              </a:lnSpc>
              <a:defRPr sz="32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15:45 - 16:45 </a:t>
            </a:r>
          </a:p>
        </p:txBody>
      </p:sp>
      <p:sp>
        <p:nvSpPr>
          <p:cNvPr id="183" name="11 MART 2024"/>
          <p:cNvSpPr txBox="1"/>
          <p:nvPr/>
        </p:nvSpPr>
        <p:spPr>
          <a:xfrm>
            <a:off x="404050" y="8251251"/>
            <a:ext cx="2728672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lnSpc>
                <a:spcPct val="120000"/>
              </a:lnSpc>
              <a:defRPr sz="3200"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11 MART 2024 </a:t>
            </a:r>
          </a:p>
        </p:txBody>
      </p:sp>
      <p:sp>
        <p:nvSpPr>
          <p:cNvPr id="184" name="Line"/>
          <p:cNvSpPr/>
          <p:nvPr/>
        </p:nvSpPr>
        <p:spPr>
          <a:xfrm>
            <a:off x="10887457" y="1837207"/>
            <a:ext cx="7329153" cy="1"/>
          </a:xfrm>
          <a:prstGeom prst="line">
            <a:avLst/>
          </a:prstGeom>
          <a:ln w="12700">
            <a:solidFill>
              <a:srgbClr val="434343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pic>
        <p:nvPicPr>
          <p:cNvPr id="185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Technical Assistance Mission in…"/>
          <p:cNvSpPr txBox="1"/>
          <p:nvPr/>
        </p:nvSpPr>
        <p:spPr>
          <a:xfrm>
            <a:off x="374812" y="4924684"/>
            <a:ext cx="9476006" cy="27851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20000"/>
              </a:lnSpc>
              <a:defRPr sz="6000" spc="-119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pPr>
            <a:r>
              <a:t>Technical Assistance Mission in </a:t>
            </a:r>
          </a:p>
          <a:p>
            <a:pPr algn="l">
              <a:lnSpc>
                <a:spcPct val="120000"/>
              </a:lnSpc>
              <a:defRPr sz="6000" spc="-119">
                <a:latin typeface="NB International Pro Bold"/>
                <a:ea typeface="NB International Pro Bold"/>
                <a:cs typeface="NB International Pro Bold"/>
                <a:sym typeface="NB International Pro Bold"/>
              </a:defRPr>
            </a:pPr>
            <a:r>
              <a:t>ADA University</a:t>
            </a:r>
          </a:p>
        </p:txBody>
      </p:sp>
      <p:sp>
        <p:nvSpPr>
          <p:cNvPr id="187" name="Agenda | DAY 1"/>
          <p:cNvSpPr txBox="1"/>
          <p:nvPr/>
        </p:nvSpPr>
        <p:spPr>
          <a:xfrm>
            <a:off x="10887457" y="689282"/>
            <a:ext cx="4314191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120000"/>
              </a:lnSpc>
              <a:defRPr sz="5000" spc="-1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Agenda | DAY 1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3742"/>
            </a:gs>
            <a:gs pos="100000">
              <a:srgbClr val="47232B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Meeting with Vice Rector of Academic Affairs"/>
          <p:cNvSpPr txBox="1"/>
          <p:nvPr/>
        </p:nvSpPr>
        <p:spPr>
          <a:xfrm>
            <a:off x="448441" y="5799453"/>
            <a:ext cx="10225358" cy="2117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20000"/>
              </a:lnSpc>
              <a:defRPr sz="7000"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defRPr>
            </a:lvl1pPr>
          </a:lstStyle>
          <a:p>
            <a:r>
              <a:t>Meeting with Vice Rector of Academic Affairs</a:t>
            </a:r>
          </a:p>
        </p:txBody>
      </p:sp>
      <p:pic>
        <p:nvPicPr>
          <p:cNvPr id="191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1542954" y="5588000"/>
            <a:ext cx="2540001" cy="2540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3742"/>
            </a:gs>
            <a:gs pos="100000">
              <a:srgbClr val="47232B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LOBAL…"/>
          <p:cNvSpPr/>
          <p:nvPr/>
        </p:nvSpPr>
        <p:spPr>
          <a:xfrm>
            <a:off x="11452406" y="3750704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GLOBAL </a:t>
            </a:r>
          </a:p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/>
              <a:t>PERSPECTIVE</a:t>
            </a:r>
          </a:p>
        </p:txBody>
      </p:sp>
      <p:sp>
        <p:nvSpPr>
          <p:cNvPr id="194" name="STUDENT…"/>
          <p:cNvSpPr/>
          <p:nvPr/>
        </p:nvSpPr>
        <p:spPr>
          <a:xfrm>
            <a:off x="17294592" y="3750704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STUDENT </a:t>
            </a:r>
          </a:p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MOBILITY</a:t>
            </a:r>
          </a:p>
        </p:txBody>
      </p:sp>
      <p:sp>
        <p:nvSpPr>
          <p:cNvPr id="195" name="QUALITY…"/>
          <p:cNvSpPr/>
          <p:nvPr/>
        </p:nvSpPr>
        <p:spPr>
          <a:xfrm>
            <a:off x="11459506" y="5893277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QUALITY </a:t>
            </a:r>
          </a:p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ASSURANCE</a:t>
            </a:r>
          </a:p>
        </p:txBody>
      </p:sp>
      <p:sp>
        <p:nvSpPr>
          <p:cNvPr id="196" name="CONTINUOUS…"/>
          <p:cNvSpPr/>
          <p:nvPr/>
        </p:nvSpPr>
        <p:spPr>
          <a:xfrm>
            <a:off x="17294592" y="5893277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CONTINUOUS </a:t>
            </a:r>
          </a:p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IMPROVEMENT</a:t>
            </a:r>
          </a:p>
        </p:txBody>
      </p:sp>
      <p:sp>
        <p:nvSpPr>
          <p:cNvPr id="197" name="LEADERSHIP &amp;…"/>
          <p:cNvSpPr/>
          <p:nvPr/>
        </p:nvSpPr>
        <p:spPr>
          <a:xfrm>
            <a:off x="11466607" y="8035850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LEADERSHIP &amp; </a:t>
            </a:r>
          </a:p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GOVERNANCE</a:t>
            </a:r>
          </a:p>
        </p:txBody>
      </p:sp>
      <p:sp>
        <p:nvSpPr>
          <p:cNvPr id="198" name="PROFESSIONAL…"/>
          <p:cNvSpPr/>
          <p:nvPr/>
        </p:nvSpPr>
        <p:spPr>
          <a:xfrm>
            <a:off x="17294592" y="8035850"/>
            <a:ext cx="5633670" cy="192944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PROFESSIONAL </a:t>
            </a:r>
          </a:p>
          <a:p>
            <a:pPr lvl="4" algn="l">
              <a:defRPr sz="30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DEVELOPMENT</a:t>
            </a:r>
          </a:p>
        </p:txBody>
      </p:sp>
      <p:pic>
        <p:nvPicPr>
          <p:cNvPr id="199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Internationalization of HE and Developing A Quality Culture"/>
          <p:cNvSpPr txBox="1"/>
          <p:nvPr/>
        </p:nvSpPr>
        <p:spPr>
          <a:xfrm>
            <a:off x="448441" y="5234620"/>
            <a:ext cx="8993402" cy="3246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20000"/>
              </a:lnSpc>
              <a:defRPr sz="7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</a:lstStyle>
          <a:p>
            <a:r>
              <a:t>Internationalization of HE and Developing A Quality Culture</a:t>
            </a:r>
          </a:p>
        </p:txBody>
      </p:sp>
      <p:pic>
        <p:nvPicPr>
          <p:cNvPr id="201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2585" y="4166012"/>
            <a:ext cx="1098829" cy="1098829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pasted-movie.png" descr="pasted-movi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42521" y="6282871"/>
            <a:ext cx="1150257" cy="1150257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pasted-movie.png" descr="pasted-movi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23935" y="8716591"/>
            <a:ext cx="987429" cy="98742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pasted-movie.png" descr="pasted-movie.png"/>
          <p:cNvPicPr>
            <a:picLocks noChangeAspect="1"/>
          </p:cNvPicPr>
          <p:nvPr/>
        </p:nvPicPr>
        <p:blipFill>
          <a:blip r:embed="rId6">
            <a:alphaModFix amt="9699"/>
          </a:blip>
          <a:stretch>
            <a:fillRect/>
          </a:stretch>
        </p:blipFill>
        <p:spPr>
          <a:xfrm>
            <a:off x="17573793" y="3971571"/>
            <a:ext cx="1487712" cy="148771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pasted-movie.png" descr="pasted-movie.png"/>
          <p:cNvPicPr>
            <a:picLocks noChangeAspect="1"/>
          </p:cNvPicPr>
          <p:nvPr/>
        </p:nvPicPr>
        <p:blipFill>
          <a:blip r:embed="rId7">
            <a:alphaModFix amt="16711"/>
          </a:blip>
          <a:stretch>
            <a:fillRect/>
          </a:stretch>
        </p:blipFill>
        <p:spPr>
          <a:xfrm>
            <a:off x="11761501" y="6427501"/>
            <a:ext cx="860998" cy="86099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asted-movie.png" descr="pasted-movie.png"/>
          <p:cNvPicPr>
            <a:picLocks noChangeAspect="1"/>
          </p:cNvPicPr>
          <p:nvPr/>
        </p:nvPicPr>
        <p:blipFill>
          <a:blip r:embed="rId8">
            <a:alphaModFix amt="18461"/>
          </a:blip>
          <a:stretch>
            <a:fillRect/>
          </a:stretch>
        </p:blipFill>
        <p:spPr>
          <a:xfrm>
            <a:off x="11698285" y="8451158"/>
            <a:ext cx="987429" cy="9874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2E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Rectangle"/>
          <p:cNvSpPr/>
          <p:nvPr/>
        </p:nvSpPr>
        <p:spPr>
          <a:xfrm>
            <a:off x="368553" y="484261"/>
            <a:ext cx="23646894" cy="1274747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209" name="pasted-movie.png" descr="pasted-movie.png"/>
          <p:cNvPicPr>
            <a:picLocks noChangeAspect="1"/>
          </p:cNvPicPr>
          <p:nvPr/>
        </p:nvPicPr>
        <p:blipFill>
          <a:blip r:embed="rId2">
            <a:alphaModFix amt="6040"/>
          </a:blip>
          <a:stretch>
            <a:fillRect/>
          </a:stretch>
        </p:blipFill>
        <p:spPr>
          <a:xfrm>
            <a:off x="10714473" y="3641039"/>
            <a:ext cx="2955053" cy="2955053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Coffee Break"/>
          <p:cNvSpPr txBox="1"/>
          <p:nvPr/>
        </p:nvSpPr>
        <p:spPr>
          <a:xfrm>
            <a:off x="4915421" y="6863710"/>
            <a:ext cx="14553157" cy="11176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120000"/>
              </a:lnSpc>
              <a:defRPr sz="8000">
                <a:solidFill>
                  <a:srgbClr val="5E2E38"/>
                </a:solidFill>
                <a:latin typeface="NB International Pro Bold"/>
                <a:ea typeface="NB International Pro Bold"/>
                <a:cs typeface="NB International Pro Bold"/>
                <a:sym typeface="NB International Pro Bold"/>
              </a:defRPr>
            </a:lvl1pPr>
          </a:lstStyle>
          <a:p>
            <a:r>
              <a:t>Coffee Break</a:t>
            </a:r>
          </a:p>
        </p:txBody>
      </p:sp>
      <p:pic>
        <p:nvPicPr>
          <p:cNvPr id="212" name="pasted-movie.png" descr="pasted-movi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761" y="12235695"/>
            <a:ext cx="1150257" cy="84165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E3742"/>
            </a:gs>
            <a:gs pos="100000">
              <a:srgbClr val="47232B"/>
            </a:gs>
          </a:gsLst>
          <a:lin ang="12184818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Interpretation of ESG in Internal Quality Assurance of HEIs"/>
          <p:cNvSpPr txBox="1"/>
          <p:nvPr/>
        </p:nvSpPr>
        <p:spPr>
          <a:xfrm>
            <a:off x="476101" y="5234620"/>
            <a:ext cx="10036659" cy="3246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120000"/>
              </a:lnSpc>
              <a:defRPr sz="700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</a:lstStyle>
          <a:p>
            <a:r>
              <a:t>Interpretation of ESG in Internal Quality Assurance of HEIs </a:t>
            </a:r>
          </a:p>
        </p:txBody>
      </p:sp>
      <p:grpSp>
        <p:nvGrpSpPr>
          <p:cNvPr id="219" name="Group"/>
          <p:cNvGrpSpPr/>
          <p:nvPr/>
        </p:nvGrpSpPr>
        <p:grpSpPr>
          <a:xfrm>
            <a:off x="13066297" y="3750704"/>
            <a:ext cx="8136829" cy="6214592"/>
            <a:chOff x="0" y="0"/>
            <a:chExt cx="8136828" cy="6214591"/>
          </a:xfrm>
        </p:grpSpPr>
        <p:sp>
          <p:nvSpPr>
            <p:cNvPr id="216" name="ENVIRONMENTAL"/>
            <p:cNvSpPr/>
            <p:nvPr/>
          </p:nvSpPr>
          <p:spPr>
            <a:xfrm>
              <a:off x="0" y="-1"/>
              <a:ext cx="8126587" cy="192944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4" algn="l">
                <a:defRPr sz="3500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defRPr>
              </a:pPr>
              <a:r>
                <a:t>ENVIRONMENTAL</a:t>
              </a:r>
            </a:p>
          </p:txBody>
        </p:sp>
        <p:sp>
          <p:nvSpPr>
            <p:cNvPr id="217" name="GOVERNANCE"/>
            <p:cNvSpPr/>
            <p:nvPr/>
          </p:nvSpPr>
          <p:spPr>
            <a:xfrm>
              <a:off x="0" y="4285146"/>
              <a:ext cx="8126587" cy="192944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4" algn="l">
                <a:defRPr sz="3500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defRPr>
              </a:pPr>
              <a:r>
                <a:t>GOVERNANCE</a:t>
              </a:r>
            </a:p>
          </p:txBody>
        </p:sp>
        <p:sp>
          <p:nvSpPr>
            <p:cNvPr id="218" name="SOCIAL"/>
            <p:cNvSpPr/>
            <p:nvPr/>
          </p:nvSpPr>
          <p:spPr>
            <a:xfrm>
              <a:off x="10242" y="2142573"/>
              <a:ext cx="8126587" cy="1929446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4" algn="l">
                <a:defRPr sz="3500">
                  <a:solidFill>
                    <a:srgbClr val="000000"/>
                  </a:solidFill>
                  <a:latin typeface="Proxima Nova"/>
                  <a:ea typeface="Proxima Nova"/>
                  <a:cs typeface="Proxima Nova"/>
                  <a:sym typeface="Proxima Nova"/>
                </a:defRPr>
              </a:pPr>
              <a:r>
                <a:t>SOCIAL</a:t>
              </a:r>
            </a:p>
          </p:txBody>
        </p:sp>
      </p:grpSp>
      <p:pic>
        <p:nvPicPr>
          <p:cNvPr id="220" name="pasted-movie.png" descr="pasted-movie.png"/>
          <p:cNvPicPr>
            <a:picLocks noChangeAspect="1"/>
          </p:cNvPicPr>
          <p:nvPr/>
        </p:nvPicPr>
        <p:blipFill>
          <a:blip r:embed="rId3">
            <a:alphaModFix amt="17055"/>
          </a:blip>
          <a:stretch>
            <a:fillRect/>
          </a:stretch>
        </p:blipFill>
        <p:spPr>
          <a:xfrm>
            <a:off x="13431291" y="3974430"/>
            <a:ext cx="1316125" cy="13161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pasted-movie.png" descr="pasted-movie.png"/>
          <p:cNvPicPr>
            <a:picLocks noChangeAspect="1"/>
          </p:cNvPicPr>
          <p:nvPr/>
        </p:nvPicPr>
        <p:blipFill>
          <a:blip r:embed="rId4">
            <a:alphaModFix amt="23396"/>
          </a:blip>
          <a:stretch>
            <a:fillRect/>
          </a:stretch>
        </p:blipFill>
        <p:spPr>
          <a:xfrm>
            <a:off x="13514226" y="6282871"/>
            <a:ext cx="1150257" cy="1150257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pasted-movie.png" descr="pasted-movie.png"/>
          <p:cNvPicPr>
            <a:picLocks noChangeAspect="1"/>
          </p:cNvPicPr>
          <p:nvPr/>
        </p:nvPicPr>
        <p:blipFill>
          <a:blip r:embed="rId5">
            <a:alphaModFix amt="23239"/>
          </a:blip>
          <a:stretch>
            <a:fillRect/>
          </a:stretch>
        </p:blipFill>
        <p:spPr>
          <a:xfrm>
            <a:off x="13539939" y="8425445"/>
            <a:ext cx="1098829" cy="10988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2E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Rectangle"/>
          <p:cNvSpPr/>
          <p:nvPr/>
        </p:nvSpPr>
        <p:spPr>
          <a:xfrm>
            <a:off x="368553" y="484261"/>
            <a:ext cx="23646894" cy="1274747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225" name="pasted-movie.png" descr="pasted-movi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1" y="12107106"/>
            <a:ext cx="1150257" cy="1098830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Lunch Break"/>
          <p:cNvSpPr txBox="1"/>
          <p:nvPr/>
        </p:nvSpPr>
        <p:spPr>
          <a:xfrm>
            <a:off x="4915421" y="6299198"/>
            <a:ext cx="14553157" cy="11176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120000"/>
              </a:lnSpc>
              <a:defRPr sz="8000">
                <a:solidFill>
                  <a:srgbClr val="5E2E38"/>
                </a:solidFill>
                <a:latin typeface="NB International Pro Bold"/>
                <a:ea typeface="NB International Pro Bold"/>
                <a:cs typeface="NB International Pro Bold"/>
                <a:sym typeface="NB International Pro Bold"/>
              </a:defRPr>
            </a:lvl1pPr>
          </a:lstStyle>
          <a:p>
            <a:r>
              <a:t>Lunch Break</a:t>
            </a:r>
          </a:p>
        </p:txBody>
      </p:sp>
      <p:pic>
        <p:nvPicPr>
          <p:cNvPr id="227" name="pasted-movie.png" descr="pasted-movi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61" y="12235695"/>
            <a:ext cx="1150257" cy="84165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pasted-movie.png" descr="pasted-movie.png"/>
          <p:cNvPicPr>
            <a:picLocks noChangeAspect="1"/>
          </p:cNvPicPr>
          <p:nvPr/>
        </p:nvPicPr>
        <p:blipFill>
          <a:blip r:embed="rId4">
            <a:alphaModFix amt="6533"/>
          </a:blip>
          <a:stretch>
            <a:fillRect/>
          </a:stretch>
        </p:blipFill>
        <p:spPr>
          <a:xfrm>
            <a:off x="8925653" y="3591653"/>
            <a:ext cx="6532694" cy="65326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694</Words>
  <Application>Microsoft Office PowerPoint</Application>
  <PresentationFormat>Custom</PresentationFormat>
  <Paragraphs>177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Helvetica Neue</vt:lpstr>
      <vt:lpstr>Helvetica Neue Medium</vt:lpstr>
      <vt:lpstr>NB International Pro Bold</vt:lpstr>
      <vt:lpstr>NB International Pro Light</vt:lpstr>
      <vt:lpstr>NB International Pro Regular</vt:lpstr>
      <vt:lpstr>Proxima Nova</vt:lpstr>
      <vt:lpstr>Proxima Nova Light</vt:lpstr>
      <vt:lpstr>Times Roman</vt:lpstr>
      <vt:lpstr>20_BasicBlack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Dr. Olgun Cicek</cp:lastModifiedBy>
  <cp:revision>2</cp:revision>
  <dcterms:modified xsi:type="dcterms:W3CDTF">2024-03-10T22:04:57Z</dcterms:modified>
</cp:coreProperties>
</file>