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4" r:id="rId2"/>
    <p:sldId id="386" r:id="rId3"/>
    <p:sldId id="378" r:id="rId4"/>
    <p:sldId id="387" r:id="rId5"/>
    <p:sldId id="305" r:id="rId6"/>
    <p:sldId id="372" r:id="rId7"/>
    <p:sldId id="373" r:id="rId8"/>
    <p:sldId id="374" r:id="rId9"/>
    <p:sldId id="377" r:id="rId10"/>
    <p:sldId id="375" r:id="rId11"/>
    <p:sldId id="381" r:id="rId12"/>
    <p:sldId id="380" r:id="rId13"/>
    <p:sldId id="395" r:id="rId14"/>
    <p:sldId id="379" r:id="rId15"/>
    <p:sldId id="383" r:id="rId16"/>
    <p:sldId id="385" r:id="rId17"/>
    <p:sldId id="470" r:id="rId18"/>
    <p:sldId id="388" r:id="rId19"/>
    <p:sldId id="394" r:id="rId20"/>
    <p:sldId id="311" r:id="rId21"/>
    <p:sldId id="460" r:id="rId22"/>
    <p:sldId id="461" r:id="rId23"/>
    <p:sldId id="469" r:id="rId24"/>
    <p:sldId id="279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000"/>
    <a:srgbClr val="0070C0"/>
    <a:srgbClr val="00B050"/>
    <a:srgbClr val="215968"/>
    <a:srgbClr val="FFEBAB"/>
    <a:srgbClr val="A80000"/>
    <a:srgbClr val="FFE89F"/>
    <a:srgbClr val="820000"/>
    <a:srgbClr val="CC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320" autoAdjust="0"/>
  </p:normalViewPr>
  <p:slideViewPr>
    <p:cSldViewPr>
      <p:cViewPr varScale="1">
        <p:scale>
          <a:sx n="101" d="100"/>
          <a:sy n="101" d="100"/>
        </p:scale>
        <p:origin x="25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70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84FE5-163C-294B-BAD5-E8C394D8D2B0}" type="datetimeFigureOut">
              <a:rPr lang="en-HR" smtClean="0"/>
              <a:t>12.05.2024.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6E8C2-CAD0-1F47-9305-C6754F5F9CD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41888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76E8C2-CAD0-1F47-9305-C6754F5F9CD9}" type="slidenum">
              <a:rPr lang="en-HR" smtClean="0"/>
              <a:t>18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69884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31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875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612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34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017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04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34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472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149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392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9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40ED-E4EB-4B5A-A7CC-5EB42019F262}" type="datetimeFigureOut">
              <a:rPr lang="hr-HR" smtClean="0"/>
              <a:t>12.05.2024.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2467-C0C2-4BC3-B293-5F827ED8B63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801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>
            <a:extLst>
              <a:ext uri="{FF2B5EF4-FFF2-40B4-BE49-F238E27FC236}">
                <a16:creationId xmlns:a16="http://schemas.microsoft.com/office/drawing/2014/main" id="{D8A58454-34C7-4C6B-B0AE-BD60F975EAFC}"/>
              </a:ext>
            </a:extLst>
          </p:cNvPr>
          <p:cNvSpPr txBox="1">
            <a:spLocks noChangeArrowheads="1"/>
          </p:cNvSpPr>
          <p:nvPr/>
        </p:nvSpPr>
        <p:spPr>
          <a:xfrm>
            <a:off x="1741825" y="954696"/>
            <a:ext cx="5931042" cy="2527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5400" dirty="0">
                <a:solidFill>
                  <a:srgbClr val="0070C0"/>
                </a:solidFill>
                <a:latin typeface="Calibri" panose="020F0502020204030204" pitchFamily="34" charset="0"/>
                <a:ea typeface="ヒラギノ角ゴ Pro W3"/>
                <a:cs typeface="Calibri" panose="020F0502020204030204" pitchFamily="34" charset="0"/>
              </a:rPr>
              <a:t>Internationalisation</a:t>
            </a:r>
          </a:p>
          <a:p>
            <a:r>
              <a:rPr lang="en-GB" altLang="en-US" sz="5400" dirty="0">
                <a:solidFill>
                  <a:srgbClr val="0070C0"/>
                </a:solidFill>
                <a:latin typeface="Calibri" panose="020F0502020204030204" pitchFamily="34" charset="0"/>
                <a:ea typeface="ヒラギノ角ゴ Pro W3"/>
                <a:cs typeface="Calibri" panose="020F0502020204030204" pitchFamily="34" charset="0"/>
              </a:rPr>
              <a:t>and</a:t>
            </a:r>
          </a:p>
          <a:p>
            <a:r>
              <a:rPr lang="en-GB" altLang="en-US" sz="5400" dirty="0">
                <a:solidFill>
                  <a:srgbClr val="0070C0"/>
                </a:solidFill>
                <a:latin typeface="Calibri" panose="020F0502020204030204" pitchFamily="34" charset="0"/>
                <a:ea typeface="ヒラギノ角ゴ Pro W3"/>
                <a:cs typeface="Calibri" panose="020F0502020204030204" pitchFamily="34" charset="0"/>
              </a:rPr>
              <a:t>Mobility</a:t>
            </a:r>
            <a:endParaRPr lang="en-GB" altLang="en-US" sz="5400" dirty="0">
              <a:solidFill>
                <a:srgbClr val="0070C0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625C5247-EE37-43CB-A2D2-DE2D30C1DB5E}"/>
              </a:ext>
            </a:extLst>
          </p:cNvPr>
          <p:cNvSpPr txBox="1">
            <a:spLocks noChangeArrowheads="1"/>
          </p:cNvSpPr>
          <p:nvPr/>
        </p:nvSpPr>
        <p:spPr>
          <a:xfrm>
            <a:off x="3095587" y="3933056"/>
            <a:ext cx="2952824" cy="12748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2400" i="1" dirty="0">
                <a:solidFill>
                  <a:srgbClr val="680000"/>
                </a:solidFill>
              </a:rPr>
              <a:t>Melita Kovacevic</a:t>
            </a:r>
          </a:p>
          <a:p>
            <a:pPr marL="0" indent="0">
              <a:buNone/>
              <a:defRPr/>
            </a:pPr>
            <a:r>
              <a:rPr lang="en-GB" sz="2000" dirty="0">
                <a:solidFill>
                  <a:srgbClr val="680000"/>
                </a:solidFill>
              </a:rPr>
              <a:t>University of Zagreb</a:t>
            </a:r>
          </a:p>
          <a:p>
            <a:pPr marL="0" indent="0">
              <a:buNone/>
              <a:defRPr/>
            </a:pPr>
            <a:r>
              <a:rPr lang="en-GB" sz="1800" dirty="0">
                <a:solidFill>
                  <a:srgbClr val="680000"/>
                </a:solidFill>
              </a:rPr>
              <a:t>European HE Expert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E84D19-A722-4DF4-B7DC-A3B214459E49}"/>
              </a:ext>
            </a:extLst>
          </p:cNvPr>
          <p:cNvSpPr txBox="1"/>
          <p:nvPr/>
        </p:nvSpPr>
        <p:spPr>
          <a:xfrm>
            <a:off x="3406871" y="5661248"/>
            <a:ext cx="2533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SPHERE, TAM</a:t>
            </a:r>
          </a:p>
          <a:p>
            <a:pPr algn="ctr"/>
            <a:r>
              <a:rPr lang="en-GB" dirty="0">
                <a:solidFill>
                  <a:srgbClr val="002060"/>
                </a:solidFill>
              </a:rPr>
              <a:t>Baku, Azerbaijan</a:t>
            </a:r>
          </a:p>
          <a:p>
            <a:pPr algn="ctr"/>
            <a:r>
              <a:rPr lang="en-GB" dirty="0">
                <a:solidFill>
                  <a:srgbClr val="002060"/>
                </a:solidFill>
              </a:rPr>
              <a:t>April 25-26, 2024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 descr="unizgLogo bijeli.wmf">
            <a:extLst>
              <a:ext uri="{FF2B5EF4-FFF2-40B4-BE49-F238E27FC236}">
                <a16:creationId xmlns:a16="http://schemas.microsoft.com/office/drawing/2014/main" id="{FA4C6271-B9D3-2ACB-CA52-8E89D2C65E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67008"/>
            <a:ext cx="1473312" cy="1473312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12" name="AutoShape 2" descr="Logotip Univerze v Mariboru">
            <a:extLst>
              <a:ext uri="{FF2B5EF4-FFF2-40B4-BE49-F238E27FC236}">
                <a16:creationId xmlns:a16="http://schemas.microsoft.com/office/drawing/2014/main" id="{291A2DEA-FE9E-AA2A-082E-66226B318C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83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4860032" y="116632"/>
            <a:ext cx="4121785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How you could further internationalise traditional mobility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288597" y="1412776"/>
            <a:ext cx="8566805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Database of “internationalization of the staff”: language certificates, international experience in teaching or research, etc.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Encourage the teaching mobility to transfer the experience in international institutions to “home”.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Increase the number of subjects taught in English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Activities of cultural exchange:</a:t>
            </a:r>
          </a:p>
          <a:p>
            <a:pPr marL="1257300" lvl="2" indent="-34290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 of sessions (calendar for different languages) of cultural immersion and practice of languages.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 of International Fair for the interaction of the Incoming students with future Outgoing students (for cultural and academic advice). </a:t>
            </a:r>
            <a:r>
              <a:rPr lang="en-HR" sz="1050" i="1" dirty="0"/>
              <a:t>Melita Kovacevic, Baku, 2024</a:t>
            </a:r>
          </a:p>
          <a:p>
            <a:pPr marL="1257300" lvl="2" indent="-34290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57300" lvl="2" indent="-34290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4"/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3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49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597385CC-A72B-900C-CCA2-C0DEFFD39D4F}"/>
              </a:ext>
            </a:extLst>
          </p:cNvPr>
          <p:cNvSpPr/>
          <p:nvPr/>
        </p:nvSpPr>
        <p:spPr>
          <a:xfrm>
            <a:off x="971600" y="2852936"/>
            <a:ext cx="7416824" cy="1152128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6DE5D-5495-7F75-27CD-41D7EA630281}"/>
              </a:ext>
            </a:extLst>
          </p:cNvPr>
          <p:cNvSpPr txBox="1"/>
          <p:nvPr/>
        </p:nvSpPr>
        <p:spPr>
          <a:xfrm>
            <a:off x="3287738" y="3013501"/>
            <a:ext cx="2568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Mobility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2" name="Picture 1" descr="unizgLogo bijeli.wmf">
            <a:extLst>
              <a:ext uri="{FF2B5EF4-FFF2-40B4-BE49-F238E27FC236}">
                <a16:creationId xmlns:a16="http://schemas.microsoft.com/office/drawing/2014/main" id="{5DC3571A-58C7-5A8F-D831-D72280AA8A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6097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4839755" y="148548"/>
            <a:ext cx="413927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Questions to be asked: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1865329" y="1772816"/>
            <a:ext cx="5413341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Who is mobile?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the motivation?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needed to have mobility</a:t>
            </a: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(incoming vs outgoing)</a:t>
            </a:r>
          </a:p>
          <a:p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are the benefits?</a:t>
            </a: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/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418957-0CA4-A002-7995-37CDAD15CAF3}"/>
              </a:ext>
            </a:extLst>
          </p:cNvPr>
          <p:cNvSpPr txBox="1"/>
          <p:nvPr/>
        </p:nvSpPr>
        <p:spPr>
          <a:xfrm>
            <a:off x="4655127" y="6276109"/>
            <a:ext cx="2178802" cy="85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HR" sz="1050" i="1" dirty="0"/>
          </a:p>
          <a:p>
            <a:endParaRPr lang="en-HR" sz="1050" i="1" dirty="0"/>
          </a:p>
          <a:p>
            <a:r>
              <a:rPr lang="en-HR" sz="1050" i="1" dirty="0"/>
              <a:t>Melita Kovacevic, Baku, 2024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340995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5616439" y="128858"/>
            <a:ext cx="337635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Further questions: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1043608" y="1445197"/>
            <a:ext cx="687912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are disadvantages and advantages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needed to accept foreign students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Is it burden for the system or a benefit?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0251078-3291-FBDA-D8A4-1D9146917408}"/>
              </a:ext>
            </a:extLst>
          </p:cNvPr>
          <p:cNvSpPr/>
          <p:nvPr/>
        </p:nvSpPr>
        <p:spPr>
          <a:xfrm>
            <a:off x="179512" y="4182675"/>
            <a:ext cx="8813278" cy="1805147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5822B2-3974-A386-8306-A461FD16A845}"/>
              </a:ext>
            </a:extLst>
          </p:cNvPr>
          <p:cNvSpPr txBox="1"/>
          <p:nvPr/>
        </p:nvSpPr>
        <p:spPr>
          <a:xfrm>
            <a:off x="676435" y="4546640"/>
            <a:ext cx="79928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be discussed on institutional level, but also on a level of individual units-programmes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45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597385CC-A72B-900C-CCA2-C0DEFFD39D4F}"/>
              </a:ext>
            </a:extLst>
          </p:cNvPr>
          <p:cNvSpPr/>
          <p:nvPr/>
        </p:nvSpPr>
        <p:spPr>
          <a:xfrm>
            <a:off x="83907" y="2852936"/>
            <a:ext cx="8952589" cy="1152128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6DE5D-5495-7F75-27CD-41D7EA630281}"/>
              </a:ext>
            </a:extLst>
          </p:cNvPr>
          <p:cNvSpPr txBox="1"/>
          <p:nvPr/>
        </p:nvSpPr>
        <p:spPr>
          <a:xfrm>
            <a:off x="527753" y="3105834"/>
            <a:ext cx="8288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Physical Mobility vs Virtual Mobility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2" name="Picture 1" descr="unizgLogo bijeli.wmf">
            <a:extLst>
              <a:ext uri="{FF2B5EF4-FFF2-40B4-BE49-F238E27FC236}">
                <a16:creationId xmlns:a16="http://schemas.microsoft.com/office/drawing/2014/main" id="{286650C6-6FF7-AC65-C95C-8080388A10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950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5156089" y="153242"/>
            <a:ext cx="383670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Important to assure: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2223880" y="1874728"/>
            <a:ext cx="485055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Flow of information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Administrative support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Academic recognition (ECTS)</a:t>
            </a:r>
          </a:p>
          <a:p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Teachers support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80BB39-E197-D300-EA2C-262ACFF6D648}"/>
              </a:ext>
            </a:extLst>
          </p:cNvPr>
          <p:cNvSpPr txBox="1"/>
          <p:nvPr/>
        </p:nvSpPr>
        <p:spPr>
          <a:xfrm>
            <a:off x="5364088" y="6381328"/>
            <a:ext cx="216024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R" sz="1050" i="1" dirty="0"/>
              <a:t>Melita Kovacevic, Baku, 2024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748500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3491881" y="128858"/>
            <a:ext cx="550091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Internationalisation &amp; mobility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359532" y="1324398"/>
            <a:ext cx="84532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Brings many benefits and advantages </a:t>
            </a: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each educational system, </a:t>
            </a: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they also require a lots of additional preparation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B0251078-3291-FBDA-D8A4-1D9146917408}"/>
              </a:ext>
            </a:extLst>
          </p:cNvPr>
          <p:cNvSpPr/>
          <p:nvPr/>
        </p:nvSpPr>
        <p:spPr>
          <a:xfrm>
            <a:off x="179512" y="4182675"/>
            <a:ext cx="8813278" cy="1805147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B3D4B6-88FD-1B00-F008-890DDCB4F562}"/>
              </a:ext>
            </a:extLst>
          </p:cNvPr>
          <p:cNvSpPr txBox="1"/>
          <p:nvPr/>
        </p:nvSpPr>
        <p:spPr>
          <a:xfrm>
            <a:off x="899592" y="4546639"/>
            <a:ext cx="8453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system and people need to be ready to accept internationalisation &amp; to be mobile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26496185-C203-43E3-9373-EE3A348A99F7}"/>
              </a:ext>
            </a:extLst>
          </p:cNvPr>
          <p:cNvSpPr/>
          <p:nvPr/>
        </p:nvSpPr>
        <p:spPr>
          <a:xfrm rot="20442077">
            <a:off x="1877706" y="3128039"/>
            <a:ext cx="2212824" cy="6304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088DD-6446-C93C-8D6B-9517E0042EB2}"/>
              </a:ext>
            </a:extLst>
          </p:cNvPr>
          <p:cNvSpPr txBox="1"/>
          <p:nvPr/>
        </p:nvSpPr>
        <p:spPr>
          <a:xfrm>
            <a:off x="4312227" y="6483927"/>
            <a:ext cx="2178802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R" sz="1050" i="1" dirty="0"/>
              <a:t>Melita Kovacevic, Baku, 2024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352629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597385CC-A72B-900C-CCA2-C0DEFFD39D4F}"/>
              </a:ext>
            </a:extLst>
          </p:cNvPr>
          <p:cNvSpPr/>
          <p:nvPr/>
        </p:nvSpPr>
        <p:spPr>
          <a:xfrm>
            <a:off x="971600" y="2852936"/>
            <a:ext cx="7416824" cy="1152128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6DE5D-5495-7F75-27CD-41D7EA630281}"/>
              </a:ext>
            </a:extLst>
          </p:cNvPr>
          <p:cNvSpPr txBox="1"/>
          <p:nvPr/>
        </p:nvSpPr>
        <p:spPr>
          <a:xfrm>
            <a:off x="1475656" y="301350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</a:rPr>
              <a:t>	Institutional prerequisites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2" name="Picture 1" descr="unizgLogo bijeli.wmf">
            <a:extLst>
              <a:ext uri="{FF2B5EF4-FFF2-40B4-BE49-F238E27FC236}">
                <a16:creationId xmlns:a16="http://schemas.microsoft.com/office/drawing/2014/main" id="{5DC3571A-58C7-5A8F-D831-D72280AA8A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916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05A9D5-996C-126D-4306-3382F676D85D}"/>
              </a:ext>
            </a:extLst>
          </p:cNvPr>
          <p:cNvSpPr txBox="1"/>
          <p:nvPr/>
        </p:nvSpPr>
        <p:spPr>
          <a:xfrm>
            <a:off x="755576" y="2492896"/>
            <a:ext cx="784887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shared policies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supranational and national strategies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convergence on European, but global level as well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B5D9B-93B4-FEC6-E80F-245F7F0DA43C}"/>
              </a:ext>
            </a:extLst>
          </p:cNvPr>
          <p:cNvSpPr txBox="1"/>
          <p:nvPr/>
        </p:nvSpPr>
        <p:spPr>
          <a:xfrm>
            <a:off x="1403648" y="850351"/>
            <a:ext cx="51845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Emphasised role of internationalisation</a:t>
            </a:r>
          </a:p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higher education in general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07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5156089" y="153242"/>
            <a:ext cx="383670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Important to assure: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2223880" y="1874728"/>
            <a:ext cx="485055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Flow of information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Administrative support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Academic recognition (ECTS)</a:t>
            </a:r>
          </a:p>
          <a:p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Teachers support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3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6909965" y="2921168"/>
            <a:ext cx="1983235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Personal 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motivation</a:t>
            </a:r>
          </a:p>
          <a:p>
            <a:r>
              <a:rPr lang="en-GB" sz="2000" b="1" dirty="0">
                <a:solidFill>
                  <a:srgbClr val="0070C0"/>
                </a:solidFill>
              </a:rPr>
              <a:t>for the topic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475745" y="305067"/>
            <a:ext cx="6433108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Former Vice Rector for Research and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 HE Expert (Research, internationalisation, leadership)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member of the Scientific Advisory Board 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Technical University of Munich (TUM) 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Graduate School</a:t>
            </a: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Germany</a:t>
            </a:r>
          </a:p>
          <a:p>
            <a:pPr algn="just"/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member of the International Advisory Board, 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Granada, Spain.</a:t>
            </a:r>
          </a:p>
          <a:p>
            <a:pPr algn="just"/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member of the International Policy Board </a:t>
            </a:r>
          </a:p>
          <a:p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National Science Foundation, Georgia</a:t>
            </a:r>
          </a:p>
          <a:p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member of the Strategic Planning Board </a:t>
            </a:r>
          </a:p>
          <a:p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Hungarian Accreditation Committee (MAB)</a:t>
            </a: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Budapest, Hungary</a:t>
            </a:r>
          </a:p>
        </p:txBody>
      </p:sp>
    </p:spTree>
    <p:extLst>
      <p:ext uri="{BB962C8B-B14F-4D97-AF65-F5344CB8AC3E}">
        <p14:creationId xmlns:p14="http://schemas.microsoft.com/office/powerpoint/2010/main" val="3821000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849B3F-CA1C-2BCB-56F5-AD187D7AB5C9}"/>
              </a:ext>
            </a:extLst>
          </p:cNvPr>
          <p:cNvSpPr/>
          <p:nvPr/>
        </p:nvSpPr>
        <p:spPr>
          <a:xfrm>
            <a:off x="0" y="857250"/>
            <a:ext cx="9144000" cy="560013"/>
          </a:xfrm>
          <a:prstGeom prst="rect">
            <a:avLst/>
          </a:prstGeom>
          <a:solidFill>
            <a:srgbClr val="004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FAC89D-A1F9-B612-AF44-48DF1072611F}"/>
              </a:ext>
            </a:extLst>
          </p:cNvPr>
          <p:cNvSpPr/>
          <p:nvPr/>
        </p:nvSpPr>
        <p:spPr>
          <a:xfrm>
            <a:off x="0" y="5859270"/>
            <a:ext cx="9144000" cy="135901"/>
          </a:xfrm>
          <a:prstGeom prst="rect">
            <a:avLst/>
          </a:prstGeom>
          <a:solidFill>
            <a:srgbClr val="004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026C3C-981B-9341-70C2-9D1730EAA071}"/>
              </a:ext>
            </a:extLst>
          </p:cNvPr>
          <p:cNvSpPr txBox="1"/>
          <p:nvPr/>
        </p:nvSpPr>
        <p:spPr>
          <a:xfrm>
            <a:off x="390172" y="964885"/>
            <a:ext cx="28200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dirty="0">
                <a:solidFill>
                  <a:schemeClr val="bg1"/>
                </a:solidFill>
              </a:rPr>
              <a:t>Internationalisation</a:t>
            </a:r>
            <a:endParaRPr lang="en-US" sz="21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0DE74A-65D8-A5D3-0037-65D0F407E4F4}"/>
              </a:ext>
            </a:extLst>
          </p:cNvPr>
          <p:cNvSpPr txBox="1"/>
          <p:nvPr/>
        </p:nvSpPr>
        <p:spPr>
          <a:xfrm>
            <a:off x="1984231" y="2378610"/>
            <a:ext cx="743181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563"/>
              </a:spcAf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new constraints in internationalisation</a:t>
            </a:r>
          </a:p>
          <a:p>
            <a:pPr>
              <a:spcAft>
                <a:spcPts val="563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563"/>
              </a:spcAf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mobility changes into hybrid or virtual</a:t>
            </a:r>
          </a:p>
          <a:p>
            <a:pPr>
              <a:spcAft>
                <a:spcPts val="563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563"/>
              </a:spcAft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less global student and staff mobility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74101B5-CCE4-732B-C813-FBEFC7A18095}"/>
              </a:ext>
            </a:extLst>
          </p:cNvPr>
          <p:cNvSpPr/>
          <p:nvPr/>
        </p:nvSpPr>
        <p:spPr>
          <a:xfrm>
            <a:off x="1499515" y="3404316"/>
            <a:ext cx="189021" cy="175862"/>
          </a:xfrm>
          <a:prstGeom prst="ellipse">
            <a:avLst/>
          </a:prstGeom>
          <a:solidFill>
            <a:srgbClr val="D94A11"/>
          </a:solidFill>
          <a:ln>
            <a:solidFill>
              <a:srgbClr val="004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42DAA5-0C84-876B-9FD7-EFBCF8D2D5F5}"/>
              </a:ext>
            </a:extLst>
          </p:cNvPr>
          <p:cNvSpPr/>
          <p:nvPr/>
        </p:nvSpPr>
        <p:spPr>
          <a:xfrm>
            <a:off x="1499515" y="4288111"/>
            <a:ext cx="189021" cy="175862"/>
          </a:xfrm>
          <a:prstGeom prst="ellipse">
            <a:avLst/>
          </a:prstGeom>
          <a:solidFill>
            <a:srgbClr val="D94A11"/>
          </a:solidFill>
          <a:ln>
            <a:solidFill>
              <a:srgbClr val="004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B0485A4-46ED-3754-87DD-E277AF0CF4B0}"/>
              </a:ext>
            </a:extLst>
          </p:cNvPr>
          <p:cNvSpPr/>
          <p:nvPr/>
        </p:nvSpPr>
        <p:spPr>
          <a:xfrm>
            <a:off x="1499515" y="2520520"/>
            <a:ext cx="189021" cy="175862"/>
          </a:xfrm>
          <a:prstGeom prst="ellipse">
            <a:avLst/>
          </a:prstGeom>
          <a:solidFill>
            <a:srgbClr val="D94A11"/>
          </a:solidFill>
          <a:ln>
            <a:solidFill>
              <a:srgbClr val="004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46698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B4F79-F4C8-94AF-F75D-C7C9D10222A3}"/>
              </a:ext>
            </a:extLst>
          </p:cNvPr>
          <p:cNvSpPr txBox="1"/>
          <p:nvPr/>
        </p:nvSpPr>
        <p:spPr>
          <a:xfrm>
            <a:off x="490530" y="1288023"/>
            <a:ext cx="8162940" cy="19082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O</a:t>
            </a: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n local level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342900">
              <a:buFont typeface="+mj-lt"/>
              <a:buAutoNum type="arabicPeriod"/>
            </a:pP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On national level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On international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DB0444-CC5D-A570-3936-BB64581B3346}"/>
              </a:ext>
            </a:extLst>
          </p:cNvPr>
          <p:cNvSpPr txBox="1"/>
          <p:nvPr/>
        </p:nvSpPr>
        <p:spPr>
          <a:xfrm>
            <a:off x="3126613" y="846275"/>
            <a:ext cx="568386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9E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Relevance of collaboration networks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14A1B7-01BD-7E8F-F9D6-50C8CC6986C8}"/>
              </a:ext>
            </a:extLst>
          </p:cNvPr>
          <p:cNvSpPr txBox="1"/>
          <p:nvPr/>
        </p:nvSpPr>
        <p:spPr>
          <a:xfrm>
            <a:off x="340393" y="3540673"/>
            <a:ext cx="8463214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teaching  -  research  -  student mobility  -  staff mobility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84A1919-7DDF-3FF4-25A6-D02980FB8CD3}"/>
              </a:ext>
            </a:extLst>
          </p:cNvPr>
          <p:cNvSpPr/>
          <p:nvPr/>
        </p:nvSpPr>
        <p:spPr>
          <a:xfrm>
            <a:off x="3388724" y="4245308"/>
            <a:ext cx="2366552" cy="326040"/>
          </a:xfrm>
          <a:prstGeom prst="downArrow">
            <a:avLst/>
          </a:prstGeom>
          <a:solidFill>
            <a:schemeClr val="accent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172907-AA95-4625-ED28-FD270270CC4B}"/>
              </a:ext>
            </a:extLst>
          </p:cNvPr>
          <p:cNvSpPr txBox="1"/>
          <p:nvPr/>
        </p:nvSpPr>
        <p:spPr>
          <a:xfrm>
            <a:off x="1797715" y="4835211"/>
            <a:ext cx="70058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universities and staff need to be prepared, educated, </a:t>
            </a:r>
          </a:p>
          <a:p>
            <a:pPr algn="r"/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trained to be efficient and effective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21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5992316" y="210404"/>
            <a:ext cx="295786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Main challenges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5996AF-AAA2-6920-285C-CF8BDBBB6FAD}"/>
              </a:ext>
            </a:extLst>
          </p:cNvPr>
          <p:cNvSpPr txBox="1"/>
          <p:nvPr/>
        </p:nvSpPr>
        <p:spPr>
          <a:xfrm>
            <a:off x="4402759" y="5526724"/>
            <a:ext cx="36724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rebuild trust!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E655847-8576-278A-CADD-61A2B5516DB9}"/>
              </a:ext>
            </a:extLst>
          </p:cNvPr>
          <p:cNvSpPr/>
          <p:nvPr/>
        </p:nvSpPr>
        <p:spPr>
          <a:xfrm>
            <a:off x="3851919" y="5157191"/>
            <a:ext cx="4752529" cy="1490405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5C3041-0FAE-DA20-8EFD-4D8A61595878}"/>
              </a:ext>
            </a:extLst>
          </p:cNvPr>
          <p:cNvSpPr txBox="1"/>
          <p:nvPr/>
        </p:nvSpPr>
        <p:spPr>
          <a:xfrm>
            <a:off x="414200" y="1010595"/>
            <a:ext cx="8315600" cy="335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improve the internationalisation process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</a:t>
            </a: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ncrease the number of mobile researchers &amp; students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support (strategically &amp; financially) more research projects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support teaching exchanges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have more joint project and initiatives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promote cultural exchange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7036CC4E-3557-0849-174F-CDF42531BABF}"/>
              </a:ext>
            </a:extLst>
          </p:cNvPr>
          <p:cNvSpPr/>
          <p:nvPr/>
        </p:nvSpPr>
        <p:spPr>
          <a:xfrm rot="18777422">
            <a:off x="1871803" y="5063828"/>
            <a:ext cx="2138943" cy="55587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41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B4F79-F4C8-94AF-F75D-C7C9D10222A3}"/>
              </a:ext>
            </a:extLst>
          </p:cNvPr>
          <p:cNvSpPr txBox="1"/>
          <p:nvPr/>
        </p:nvSpPr>
        <p:spPr>
          <a:xfrm>
            <a:off x="697794" y="548680"/>
            <a:ext cx="7537854" cy="3231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endParaRPr lang="en-GB" sz="2400" b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Need to be aware that we are all entering a new changed world, including a world of HE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US" sz="2000" b="1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Internationalisation will remain “must”, but will be changed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 b="1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will be re-establishing and revisiting of rationale for different collaborative networks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 b="1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 will gain on relevance, some will loose</a:t>
            </a:r>
            <a:endParaRPr lang="en-GB" sz="2000" b="1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DB0444-CC5D-A570-3936-BB64581B3346}"/>
              </a:ext>
            </a:extLst>
          </p:cNvPr>
          <p:cNvSpPr txBox="1"/>
          <p:nvPr/>
        </p:nvSpPr>
        <p:spPr>
          <a:xfrm>
            <a:off x="2803879" y="122581"/>
            <a:ext cx="614508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9E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Instead of conclusion – look in the future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05ECE8-78B1-A531-D55D-9AD5296D74D7}"/>
              </a:ext>
            </a:extLst>
          </p:cNvPr>
          <p:cNvSpPr txBox="1"/>
          <p:nvPr/>
        </p:nvSpPr>
        <p:spPr>
          <a:xfrm>
            <a:off x="814040" y="4220373"/>
            <a:ext cx="81349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/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Re-thinking and readiness of university leadership </a:t>
            </a:r>
          </a:p>
          <a:p>
            <a:pPr marL="457200"/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will be of utmost importance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/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		Professionalisation of supporting staff?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/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Does it need additional attention?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80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 txBox="1">
            <a:spLocks noChangeArrowheads="1"/>
          </p:cNvSpPr>
          <p:nvPr/>
        </p:nvSpPr>
        <p:spPr>
          <a:xfrm>
            <a:off x="1664677" y="2276872"/>
            <a:ext cx="5814646" cy="7920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numCol="1"/>
          <a:lstStyle/>
          <a:p>
            <a:r>
              <a:rPr lang="hr-HR" sz="5400" b="1" dirty="0" err="1">
                <a:solidFill>
                  <a:srgbClr val="215968"/>
                </a:solidFill>
              </a:rPr>
              <a:t>Thank</a:t>
            </a:r>
            <a:r>
              <a:rPr lang="hr-HR" sz="5400" b="1" dirty="0">
                <a:solidFill>
                  <a:srgbClr val="215968"/>
                </a:solidFill>
              </a:rPr>
              <a:t> </a:t>
            </a:r>
            <a:r>
              <a:rPr lang="hr-HR" sz="5400" b="1" dirty="0" err="1">
                <a:solidFill>
                  <a:srgbClr val="215968"/>
                </a:solidFill>
              </a:rPr>
              <a:t>y</a:t>
            </a:r>
            <a:r>
              <a:rPr lang="hr-HR" sz="5400" b="1" dirty="0" err="1">
                <a:solidFill>
                  <a:schemeClr val="accent5">
                    <a:lumMod val="50000"/>
                  </a:schemeClr>
                </a:solidFill>
              </a:rPr>
              <a:t>ou</a:t>
            </a:r>
            <a:endParaRPr lang="en-GB" sz="5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5400" b="1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GB" sz="5400" b="1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Çox</a:t>
            </a:r>
            <a:r>
              <a:rPr lang="en-GB" sz="54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GB" sz="5400" b="1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sağ</a:t>
            </a:r>
            <a:r>
              <a:rPr lang="en-GB" sz="54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GB" sz="5400" b="1" i="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olun</a:t>
            </a:r>
            <a:r>
              <a:rPr lang="en-GB" sz="5400" b="1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!</a:t>
            </a:r>
            <a:endParaRPr lang="en-GB" sz="54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endParaRPr lang="hr-H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2504A968-567F-4ED3-91C8-DE371761BF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62051"/>
            <a:ext cx="1468462" cy="1468462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ACB3A2-FA59-407C-863C-8CEFAC55C20C}"/>
              </a:ext>
            </a:extLst>
          </p:cNvPr>
          <p:cNvSpPr txBox="1"/>
          <p:nvPr/>
        </p:nvSpPr>
        <p:spPr>
          <a:xfrm>
            <a:off x="3954720" y="6271438"/>
            <a:ext cx="328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15968"/>
                </a:solidFill>
              </a:rPr>
              <a:t>melita.kovacevic@unizg.hr</a:t>
            </a:r>
            <a:endParaRPr lang="en-US" dirty="0">
              <a:solidFill>
                <a:srgbClr val="2159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1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597385CC-A72B-900C-CCA2-C0DEFFD39D4F}"/>
              </a:ext>
            </a:extLst>
          </p:cNvPr>
          <p:cNvSpPr/>
          <p:nvPr/>
        </p:nvSpPr>
        <p:spPr>
          <a:xfrm>
            <a:off x="971600" y="2852936"/>
            <a:ext cx="7416824" cy="1152128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6DE5D-5495-7F75-27CD-41D7EA630281}"/>
              </a:ext>
            </a:extLst>
          </p:cNvPr>
          <p:cNvSpPr txBox="1"/>
          <p:nvPr/>
        </p:nvSpPr>
        <p:spPr>
          <a:xfrm>
            <a:off x="1574835" y="3013501"/>
            <a:ext cx="6210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Internationalisation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6" name="Picture 5" descr="unizgLogo bijeli.wmf">
            <a:extLst>
              <a:ext uri="{FF2B5EF4-FFF2-40B4-BE49-F238E27FC236}">
                <a16:creationId xmlns:a16="http://schemas.microsoft.com/office/drawing/2014/main" id="{15849986-D33D-E717-A4D2-11DBD4753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148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7596336" y="210404"/>
            <a:ext cx="129073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Topics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597164" y="366623"/>
            <a:ext cx="7908319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to be asked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Internationalisation – what, how, who, why?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Internationalisation – prerequisites, resources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Internationalisation - national, institutional level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Cooperation between the EU and other countries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where we are today?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challenges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perspectives</a:t>
            </a: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17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4839755" y="148548"/>
            <a:ext cx="413927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Questions to be asked: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493929" y="1166842"/>
            <a:ext cx="84839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our objective? What do we want to achieve?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 we have developed structural measures?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(Strategy? Action plan? Regulations? Etc.)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are our resources?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 we have sufficient staff support?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are our supporting mechanisms?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Who are the main stakeholders? 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/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(Students? Academic staff? Researchers? Administrative staff?)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95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4839755" y="148548"/>
            <a:ext cx="413927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Questions to be asked: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762220" y="793922"/>
            <a:ext cx="45704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the mission?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What is our main aim?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 we have SWOT analysis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Institutional strategy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Institutional </a:t>
            </a: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plan</a:t>
            </a: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3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996AF-AAA2-6920-285C-CF8BDBBB6FAD}"/>
              </a:ext>
            </a:extLst>
          </p:cNvPr>
          <p:cNvSpPr txBox="1"/>
          <p:nvPr/>
        </p:nvSpPr>
        <p:spPr>
          <a:xfrm>
            <a:off x="2987824" y="5339545"/>
            <a:ext cx="56166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Decisions: Which level? Unified? A role of faculties-departments?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E655847-8576-278A-CADD-61A2B5516DB9}"/>
              </a:ext>
            </a:extLst>
          </p:cNvPr>
          <p:cNvSpPr/>
          <p:nvPr/>
        </p:nvSpPr>
        <p:spPr>
          <a:xfrm>
            <a:off x="2479723" y="4983083"/>
            <a:ext cx="6502094" cy="1805147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4320383" y="159580"/>
            <a:ext cx="462979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What are the two pillars </a:t>
            </a:r>
          </a:p>
          <a:p>
            <a:r>
              <a:rPr lang="en-GB" sz="2400" b="1" dirty="0">
                <a:solidFill>
                  <a:srgbClr val="0070C0"/>
                </a:solidFill>
              </a:rPr>
              <a:t>of internationalisation?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720897" y="1912140"/>
            <a:ext cx="69306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Internationalisation “at home”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Home-based internationalisation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(within national borders) and cross-border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internationalisation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3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996AF-AAA2-6920-285C-CF8BDBBB6FAD}"/>
              </a:ext>
            </a:extLst>
          </p:cNvPr>
          <p:cNvSpPr txBox="1"/>
          <p:nvPr/>
        </p:nvSpPr>
        <p:spPr>
          <a:xfrm>
            <a:off x="2987824" y="5339545"/>
            <a:ext cx="56166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two pillars are closely linked</a:t>
            </a:r>
          </a:p>
          <a:p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are independent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E655847-8576-278A-CADD-61A2B5516DB9}"/>
              </a:ext>
            </a:extLst>
          </p:cNvPr>
          <p:cNvSpPr/>
          <p:nvPr/>
        </p:nvSpPr>
        <p:spPr>
          <a:xfrm>
            <a:off x="2448083" y="4975580"/>
            <a:ext cx="6502094" cy="1805147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10935E-069D-47A7-A6CF-D44A2B4CB545}"/>
              </a:ext>
            </a:extLst>
          </p:cNvPr>
          <p:cNvSpPr txBox="1"/>
          <p:nvPr/>
        </p:nvSpPr>
        <p:spPr>
          <a:xfrm>
            <a:off x="5287361" y="154026"/>
            <a:ext cx="369445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Internationalisation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B71BB-1386-4BC0-A7A8-722B8DDC6B5D}"/>
              </a:ext>
            </a:extLst>
          </p:cNvPr>
          <p:cNvSpPr txBox="1"/>
          <p:nvPr/>
        </p:nvSpPr>
        <p:spPr>
          <a:xfrm>
            <a:off x="762220" y="793922"/>
            <a:ext cx="750192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  - students, staff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4"/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Joint programmes; joint degrees</a:t>
            </a: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Research   - researchers, doctoral education?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4"/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 exchange-visits; joined publishing</a:t>
            </a:r>
          </a:p>
          <a:p>
            <a:pPr lvl="4"/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4"/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Networking?</a:t>
            </a:r>
          </a:p>
        </p:txBody>
      </p:sp>
      <p:pic>
        <p:nvPicPr>
          <p:cNvPr id="8" name="Picture 7" descr="unizgLogo bijeli.wmf">
            <a:extLst>
              <a:ext uri="{FF2B5EF4-FFF2-40B4-BE49-F238E27FC236}">
                <a16:creationId xmlns:a16="http://schemas.microsoft.com/office/drawing/2014/main" id="{686F7373-A9EE-AD20-2044-57A52868DA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3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5996AF-AAA2-6920-285C-CF8BDBBB6FAD}"/>
              </a:ext>
            </a:extLst>
          </p:cNvPr>
          <p:cNvSpPr txBox="1"/>
          <p:nvPr/>
        </p:nvSpPr>
        <p:spPr>
          <a:xfrm>
            <a:off x="1188016" y="5479303"/>
            <a:ext cx="79208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prerequisite – language proficiency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E655847-8576-278A-CADD-61A2B5516DB9}"/>
              </a:ext>
            </a:extLst>
          </p:cNvPr>
          <p:cNvSpPr/>
          <p:nvPr/>
        </p:nvSpPr>
        <p:spPr>
          <a:xfrm>
            <a:off x="1013340" y="5000559"/>
            <a:ext cx="8082225" cy="1542261"/>
          </a:xfrm>
          <a:prstGeom prst="ellipse">
            <a:avLst/>
          </a:prstGeom>
          <a:noFill/>
          <a:ln>
            <a:solidFill>
              <a:srgbClr val="68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62AC93-7997-1BBE-B8B7-92E494317C45}"/>
              </a:ext>
            </a:extLst>
          </p:cNvPr>
          <p:cNvSpPr txBox="1"/>
          <p:nvPr/>
        </p:nvSpPr>
        <p:spPr>
          <a:xfrm>
            <a:off x="5580112" y="6542820"/>
            <a:ext cx="439647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R" sz="1050" i="1" dirty="0"/>
              <a:t>Melita Kovacevic, Baku, 2024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20956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DD6526-FF43-FB39-E7B6-64A58A1876DF}"/>
              </a:ext>
            </a:extLst>
          </p:cNvPr>
          <p:cNvSpPr txBox="1"/>
          <p:nvPr/>
        </p:nvSpPr>
        <p:spPr>
          <a:xfrm>
            <a:off x="467544" y="2305615"/>
            <a:ext cx="856895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Internationalisation in Higher Education for Society </a:t>
            </a:r>
            <a:r>
              <a:rPr lang="en-GB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(IHES) </a:t>
            </a:r>
            <a:r>
              <a:rPr lang="en-GB" sz="2800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explicitly aims to benefit the wider community, at home or abroad, through international or intercultural education, research, service and engagement</a:t>
            </a:r>
            <a:r>
              <a:rPr lang="en-GB" sz="2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​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392BD-7F48-0561-2A72-819F94564D00}"/>
              </a:ext>
            </a:extLst>
          </p:cNvPr>
          <p:cNvSpPr txBox="1"/>
          <p:nvPr/>
        </p:nvSpPr>
        <p:spPr>
          <a:xfrm>
            <a:off x="1331640" y="4869160"/>
            <a:ext cx="7560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1F1F1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hr-HR" sz="18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Uwe</a:t>
            </a:r>
            <a:r>
              <a:rPr lang="hr-HR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Brandenburg, Hans de </a:t>
            </a:r>
            <a:r>
              <a:rPr lang="hr-HR" sz="18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</a:t>
            </a:r>
            <a:r>
              <a:rPr lang="hr-HR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hr-HR" sz="18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Elspeth</a:t>
            </a:r>
            <a:r>
              <a:rPr lang="hr-HR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Jones </a:t>
            </a:r>
            <a:r>
              <a:rPr lang="hr-HR" sz="18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</a:t>
            </a:r>
            <a:r>
              <a:rPr lang="hr-HR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Betty </a:t>
            </a:r>
            <a:r>
              <a:rPr lang="hr-HR" sz="18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Leask</a:t>
            </a:r>
            <a:r>
              <a:rPr lang="hr-HR" sz="18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2019</a:t>
            </a:r>
            <a:r>
              <a:rPr lang="hr-HR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pic>
        <p:nvPicPr>
          <p:cNvPr id="6" name="Picture 5" descr="unizgLogo bijeli.wmf">
            <a:extLst>
              <a:ext uri="{FF2B5EF4-FFF2-40B4-BE49-F238E27FC236}">
                <a16:creationId xmlns:a16="http://schemas.microsoft.com/office/drawing/2014/main" id="{B8A1DD2A-CBB4-67B8-4971-E1DAA9A645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856" y="6093296"/>
            <a:ext cx="646934" cy="64693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486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922</Words>
  <Application>Microsoft Macintosh PowerPoint</Application>
  <PresentationFormat>On-screen Show (4:3)</PresentationFormat>
  <Paragraphs>196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Aptos</vt:lpstr>
      <vt:lpstr>Arial</vt:lpstr>
      <vt:lpstr>Calibri</vt:lpstr>
      <vt:lpstr>Courier New</vt:lpstr>
      <vt:lpstr>Google Sans</vt:lpstr>
      <vt:lpstr>Symbol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mladen</dc:creator>
  <cp:lastModifiedBy>Melita Kovačević</cp:lastModifiedBy>
  <cp:revision>126</cp:revision>
  <dcterms:created xsi:type="dcterms:W3CDTF">2017-08-15T07:13:25Z</dcterms:created>
  <dcterms:modified xsi:type="dcterms:W3CDTF">2024-05-11T22:23:07Z</dcterms:modified>
</cp:coreProperties>
</file>